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58" r:id="rId3"/>
    <p:sldId id="257" r:id="rId4"/>
    <p:sldId id="261" r:id="rId5"/>
    <p:sldId id="259" r:id="rId6"/>
    <p:sldId id="260" r:id="rId7"/>
    <p:sldId id="263" r:id="rId8"/>
    <p:sldId id="262" r:id="rId9"/>
    <p:sldId id="264" r:id="rId10"/>
    <p:sldId id="265" r:id="rId11"/>
    <p:sldId id="267" r:id="rId12"/>
    <p:sldId id="297" r:id="rId13"/>
    <p:sldId id="290" r:id="rId14"/>
    <p:sldId id="268" r:id="rId15"/>
    <p:sldId id="269" r:id="rId16"/>
    <p:sldId id="271" r:id="rId17"/>
    <p:sldId id="295" r:id="rId18"/>
    <p:sldId id="270" r:id="rId19"/>
    <p:sldId id="296" r:id="rId20"/>
    <p:sldId id="272" r:id="rId21"/>
    <p:sldId id="289" r:id="rId22"/>
    <p:sldId id="294" r:id="rId23"/>
    <p:sldId id="273" r:id="rId24"/>
    <p:sldId id="287" r:id="rId25"/>
    <p:sldId id="274" r:id="rId26"/>
    <p:sldId id="277" r:id="rId27"/>
    <p:sldId id="275" r:id="rId28"/>
    <p:sldId id="282" r:id="rId29"/>
    <p:sldId id="278" r:id="rId30"/>
    <p:sldId id="285" r:id="rId31"/>
    <p:sldId id="286" r:id="rId32"/>
    <p:sldId id="276" r:id="rId33"/>
    <p:sldId id="283" r:id="rId34"/>
    <p:sldId id="279" r:id="rId35"/>
    <p:sldId id="280" r:id="rId36"/>
    <p:sldId id="281" r:id="rId37"/>
    <p:sldId id="284" r:id="rId38"/>
    <p:sldId id="288" r:id="rId39"/>
    <p:sldId id="291" r:id="rId40"/>
    <p:sldId id="293" r:id="rId41"/>
    <p:sldId id="298" r:id="rId42"/>
    <p:sldId id="299" r:id="rId43"/>
    <p:sldId id="300" r:id="rId44"/>
    <p:sldId id="306" r:id="rId45"/>
    <p:sldId id="301" r:id="rId46"/>
    <p:sldId id="302" r:id="rId47"/>
    <p:sldId id="305" r:id="rId48"/>
    <p:sldId id="310" r:id="rId49"/>
    <p:sldId id="307" r:id="rId50"/>
    <p:sldId id="308" r:id="rId51"/>
    <p:sldId id="312" r:id="rId52"/>
    <p:sldId id="311" r:id="rId53"/>
    <p:sldId id="303" r:id="rId54"/>
    <p:sldId id="304" r:id="rId5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218EE6-A28E-486D-8AF6-CAEF2D5F8749}" v="3" dt="2024-07-23T02:35:16.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660"/>
  </p:normalViewPr>
  <p:slideViewPr>
    <p:cSldViewPr snapToGrid="0">
      <p:cViewPr>
        <p:scale>
          <a:sx n="75" d="100"/>
          <a:sy n="75" d="100"/>
        </p:scale>
        <p:origin x="480"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CFE133A-6303-4670-8E3B-54DEC780B775}"/>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DA68D83-A33E-4F76-A3CD-EAE1B7F2EC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68D8015A-14A6-4F44-9DD1-53050BE51D1C}"/>
              </a:ext>
            </a:extLst>
          </p:cNvPr>
          <p:cNvSpPr>
            <a:spLocks noGrp="1"/>
          </p:cNvSpPr>
          <p:nvPr>
            <p:ph type="dt" sz="half" idx="10"/>
          </p:nvPr>
        </p:nvSpPr>
        <p:spPr/>
        <p:txBody>
          <a:bodyPr/>
          <a:lstStyle/>
          <a:p>
            <a:fld id="{B7D74CA4-CBE8-4177-9F0C-BDA12CAF82AC}" type="datetimeFigureOut">
              <a:rPr lang="tr-TR" smtClean="0"/>
              <a:t>2.08.2024</a:t>
            </a:fld>
            <a:endParaRPr lang="tr-TR"/>
          </a:p>
        </p:txBody>
      </p:sp>
      <p:sp>
        <p:nvSpPr>
          <p:cNvPr id="5" name="Alt Bilgi Yer Tutucusu 4">
            <a:extLst>
              <a:ext uri="{FF2B5EF4-FFF2-40B4-BE49-F238E27FC236}">
                <a16:creationId xmlns:a16="http://schemas.microsoft.com/office/drawing/2014/main" id="{9750CB8D-23D3-40CD-9672-51E3B5375D3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875C409-9B22-433C-8085-A58467D7ABDE}"/>
              </a:ext>
            </a:extLst>
          </p:cNvPr>
          <p:cNvSpPr>
            <a:spLocks noGrp="1"/>
          </p:cNvSpPr>
          <p:nvPr>
            <p:ph type="sldNum" sz="quarter" idx="12"/>
          </p:nvPr>
        </p:nvSpPr>
        <p:spPr/>
        <p:txBody>
          <a:bodyPr/>
          <a:lstStyle/>
          <a:p>
            <a:fld id="{C450F27E-EE20-4F6D-84F3-941613233FA6}" type="slidenum">
              <a:rPr lang="tr-TR" smtClean="0"/>
              <a:t>‹#›</a:t>
            </a:fld>
            <a:endParaRPr lang="tr-TR"/>
          </a:p>
        </p:txBody>
      </p:sp>
    </p:spTree>
    <p:extLst>
      <p:ext uri="{BB962C8B-B14F-4D97-AF65-F5344CB8AC3E}">
        <p14:creationId xmlns:p14="http://schemas.microsoft.com/office/powerpoint/2010/main" val="3774877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28E1DA0-3EE7-48A2-B5E0-FFF0504B4C63}"/>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F1463912-CB5C-4B0A-ABBF-BDC862D36FC5}"/>
              </a:ext>
            </a:extLst>
          </p:cNvPr>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470A728-8F9E-46EF-BEAC-F41E94DE72CC}"/>
              </a:ext>
            </a:extLst>
          </p:cNvPr>
          <p:cNvSpPr>
            <a:spLocks noGrp="1"/>
          </p:cNvSpPr>
          <p:nvPr>
            <p:ph type="dt" sz="half" idx="10"/>
          </p:nvPr>
        </p:nvSpPr>
        <p:spPr/>
        <p:txBody>
          <a:bodyPr/>
          <a:lstStyle/>
          <a:p>
            <a:fld id="{B7D74CA4-CBE8-4177-9F0C-BDA12CAF82AC}" type="datetimeFigureOut">
              <a:rPr lang="tr-TR" smtClean="0"/>
              <a:t>2.08.2024</a:t>
            </a:fld>
            <a:endParaRPr lang="tr-TR"/>
          </a:p>
        </p:txBody>
      </p:sp>
      <p:sp>
        <p:nvSpPr>
          <p:cNvPr id="5" name="Alt Bilgi Yer Tutucusu 4">
            <a:extLst>
              <a:ext uri="{FF2B5EF4-FFF2-40B4-BE49-F238E27FC236}">
                <a16:creationId xmlns:a16="http://schemas.microsoft.com/office/drawing/2014/main" id="{C8CFC3FC-7D5C-45BB-A57B-2B277550DD5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487D89A-6DB5-45DB-8DC3-616FE8F01013}"/>
              </a:ext>
            </a:extLst>
          </p:cNvPr>
          <p:cNvSpPr>
            <a:spLocks noGrp="1"/>
          </p:cNvSpPr>
          <p:nvPr>
            <p:ph type="sldNum" sz="quarter" idx="12"/>
          </p:nvPr>
        </p:nvSpPr>
        <p:spPr/>
        <p:txBody>
          <a:bodyPr/>
          <a:lstStyle/>
          <a:p>
            <a:fld id="{C450F27E-EE20-4F6D-84F3-941613233FA6}" type="slidenum">
              <a:rPr lang="tr-TR" smtClean="0"/>
              <a:t>‹#›</a:t>
            </a:fld>
            <a:endParaRPr lang="tr-TR"/>
          </a:p>
        </p:txBody>
      </p:sp>
    </p:spTree>
    <p:extLst>
      <p:ext uri="{BB962C8B-B14F-4D97-AF65-F5344CB8AC3E}">
        <p14:creationId xmlns:p14="http://schemas.microsoft.com/office/powerpoint/2010/main" val="4156892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D5075BC-780E-402D-868D-8DEC1B75C3D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9B64C2D7-1F0F-4572-BADF-0B73FFF121F5}"/>
              </a:ext>
            </a:extLst>
          </p:cNvPr>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7143BC8-0EEA-4D19-B275-AF2373157D9C}"/>
              </a:ext>
            </a:extLst>
          </p:cNvPr>
          <p:cNvSpPr>
            <a:spLocks noGrp="1"/>
          </p:cNvSpPr>
          <p:nvPr>
            <p:ph type="dt" sz="half" idx="10"/>
          </p:nvPr>
        </p:nvSpPr>
        <p:spPr/>
        <p:txBody>
          <a:bodyPr/>
          <a:lstStyle/>
          <a:p>
            <a:fld id="{B7D74CA4-CBE8-4177-9F0C-BDA12CAF82AC}" type="datetimeFigureOut">
              <a:rPr lang="tr-TR" smtClean="0"/>
              <a:t>2.08.2024</a:t>
            </a:fld>
            <a:endParaRPr lang="tr-TR"/>
          </a:p>
        </p:txBody>
      </p:sp>
      <p:sp>
        <p:nvSpPr>
          <p:cNvPr id="5" name="Alt Bilgi Yer Tutucusu 4">
            <a:extLst>
              <a:ext uri="{FF2B5EF4-FFF2-40B4-BE49-F238E27FC236}">
                <a16:creationId xmlns:a16="http://schemas.microsoft.com/office/drawing/2014/main" id="{C7BA1203-4BE7-413E-A35F-654258E212C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1A2FF3F-9EFB-4672-AC48-D52BDB60444E}"/>
              </a:ext>
            </a:extLst>
          </p:cNvPr>
          <p:cNvSpPr>
            <a:spLocks noGrp="1"/>
          </p:cNvSpPr>
          <p:nvPr>
            <p:ph type="sldNum" sz="quarter" idx="12"/>
          </p:nvPr>
        </p:nvSpPr>
        <p:spPr/>
        <p:txBody>
          <a:bodyPr/>
          <a:lstStyle/>
          <a:p>
            <a:fld id="{C450F27E-EE20-4F6D-84F3-941613233FA6}" type="slidenum">
              <a:rPr lang="tr-TR" smtClean="0"/>
              <a:t>‹#›</a:t>
            </a:fld>
            <a:endParaRPr lang="tr-TR"/>
          </a:p>
        </p:txBody>
      </p:sp>
    </p:spTree>
    <p:extLst>
      <p:ext uri="{BB962C8B-B14F-4D97-AF65-F5344CB8AC3E}">
        <p14:creationId xmlns:p14="http://schemas.microsoft.com/office/powerpoint/2010/main" val="1073241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42E0B3C-E9B0-413E-B21A-10925D73E7F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2C91280-267C-4634-8458-2876D2273549}"/>
              </a:ext>
            </a:extLst>
          </p:cNvPr>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6C60198-EDCE-401D-9576-4401ADFAC8F0}"/>
              </a:ext>
            </a:extLst>
          </p:cNvPr>
          <p:cNvSpPr>
            <a:spLocks noGrp="1"/>
          </p:cNvSpPr>
          <p:nvPr>
            <p:ph type="dt" sz="half" idx="10"/>
          </p:nvPr>
        </p:nvSpPr>
        <p:spPr/>
        <p:txBody>
          <a:bodyPr/>
          <a:lstStyle/>
          <a:p>
            <a:fld id="{B7D74CA4-CBE8-4177-9F0C-BDA12CAF82AC}" type="datetimeFigureOut">
              <a:rPr lang="tr-TR" smtClean="0"/>
              <a:t>2.08.2024</a:t>
            </a:fld>
            <a:endParaRPr lang="tr-TR"/>
          </a:p>
        </p:txBody>
      </p:sp>
      <p:sp>
        <p:nvSpPr>
          <p:cNvPr id="5" name="Alt Bilgi Yer Tutucusu 4">
            <a:extLst>
              <a:ext uri="{FF2B5EF4-FFF2-40B4-BE49-F238E27FC236}">
                <a16:creationId xmlns:a16="http://schemas.microsoft.com/office/drawing/2014/main" id="{3B82BE5A-AA95-45E9-84BC-750932B1AC2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B8B76D7-3385-429E-AC97-AE4633325460}"/>
              </a:ext>
            </a:extLst>
          </p:cNvPr>
          <p:cNvSpPr>
            <a:spLocks noGrp="1"/>
          </p:cNvSpPr>
          <p:nvPr>
            <p:ph type="sldNum" sz="quarter" idx="12"/>
          </p:nvPr>
        </p:nvSpPr>
        <p:spPr/>
        <p:txBody>
          <a:bodyPr/>
          <a:lstStyle/>
          <a:p>
            <a:fld id="{C450F27E-EE20-4F6D-84F3-941613233FA6}" type="slidenum">
              <a:rPr lang="tr-TR" smtClean="0"/>
              <a:t>‹#›</a:t>
            </a:fld>
            <a:endParaRPr lang="tr-TR"/>
          </a:p>
        </p:txBody>
      </p:sp>
    </p:spTree>
    <p:extLst>
      <p:ext uri="{BB962C8B-B14F-4D97-AF65-F5344CB8AC3E}">
        <p14:creationId xmlns:p14="http://schemas.microsoft.com/office/powerpoint/2010/main" val="187840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1B5A964-B16E-44C4-BA3B-48DEA41DC141}"/>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CEA0C7B5-0443-4C89-91FF-C0841EDFEF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a:extLst>
              <a:ext uri="{FF2B5EF4-FFF2-40B4-BE49-F238E27FC236}">
                <a16:creationId xmlns:a16="http://schemas.microsoft.com/office/drawing/2014/main" id="{F8940083-7B48-4B40-807A-D5AA3351FB81}"/>
              </a:ext>
            </a:extLst>
          </p:cNvPr>
          <p:cNvSpPr>
            <a:spLocks noGrp="1"/>
          </p:cNvSpPr>
          <p:nvPr>
            <p:ph type="dt" sz="half" idx="10"/>
          </p:nvPr>
        </p:nvSpPr>
        <p:spPr/>
        <p:txBody>
          <a:bodyPr/>
          <a:lstStyle/>
          <a:p>
            <a:fld id="{B7D74CA4-CBE8-4177-9F0C-BDA12CAF82AC}" type="datetimeFigureOut">
              <a:rPr lang="tr-TR" smtClean="0"/>
              <a:t>2.08.2024</a:t>
            </a:fld>
            <a:endParaRPr lang="tr-TR"/>
          </a:p>
        </p:txBody>
      </p:sp>
      <p:sp>
        <p:nvSpPr>
          <p:cNvPr id="5" name="Alt Bilgi Yer Tutucusu 4">
            <a:extLst>
              <a:ext uri="{FF2B5EF4-FFF2-40B4-BE49-F238E27FC236}">
                <a16:creationId xmlns:a16="http://schemas.microsoft.com/office/drawing/2014/main" id="{8787A697-FDFF-4194-AA85-6329B905B55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C360D3E-9021-4261-BD30-D80602890B3F}"/>
              </a:ext>
            </a:extLst>
          </p:cNvPr>
          <p:cNvSpPr>
            <a:spLocks noGrp="1"/>
          </p:cNvSpPr>
          <p:nvPr>
            <p:ph type="sldNum" sz="quarter" idx="12"/>
          </p:nvPr>
        </p:nvSpPr>
        <p:spPr/>
        <p:txBody>
          <a:bodyPr/>
          <a:lstStyle/>
          <a:p>
            <a:fld id="{C450F27E-EE20-4F6D-84F3-941613233FA6}" type="slidenum">
              <a:rPr lang="tr-TR" smtClean="0"/>
              <a:t>‹#›</a:t>
            </a:fld>
            <a:endParaRPr lang="tr-TR"/>
          </a:p>
        </p:txBody>
      </p:sp>
    </p:spTree>
    <p:extLst>
      <p:ext uri="{BB962C8B-B14F-4D97-AF65-F5344CB8AC3E}">
        <p14:creationId xmlns:p14="http://schemas.microsoft.com/office/powerpoint/2010/main" val="3785444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D3ADA15-6107-4A14-9300-16C568B45B0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67E20EF-7001-44B1-844E-7879E9568700}"/>
              </a:ext>
            </a:extLst>
          </p:cNvPr>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76B2D3A5-DFD7-4F4C-AC4D-ACFA9ECD3CA9}"/>
              </a:ext>
            </a:extLst>
          </p:cNvPr>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ECF4C919-AA33-4614-A929-4A0A01F87D98}"/>
              </a:ext>
            </a:extLst>
          </p:cNvPr>
          <p:cNvSpPr>
            <a:spLocks noGrp="1"/>
          </p:cNvSpPr>
          <p:nvPr>
            <p:ph type="dt" sz="half" idx="10"/>
          </p:nvPr>
        </p:nvSpPr>
        <p:spPr/>
        <p:txBody>
          <a:bodyPr/>
          <a:lstStyle/>
          <a:p>
            <a:fld id="{B7D74CA4-CBE8-4177-9F0C-BDA12CAF82AC}" type="datetimeFigureOut">
              <a:rPr lang="tr-TR" smtClean="0"/>
              <a:t>2.08.2024</a:t>
            </a:fld>
            <a:endParaRPr lang="tr-TR"/>
          </a:p>
        </p:txBody>
      </p:sp>
      <p:sp>
        <p:nvSpPr>
          <p:cNvPr id="6" name="Alt Bilgi Yer Tutucusu 5">
            <a:extLst>
              <a:ext uri="{FF2B5EF4-FFF2-40B4-BE49-F238E27FC236}">
                <a16:creationId xmlns:a16="http://schemas.microsoft.com/office/drawing/2014/main" id="{89341B8E-8514-4B77-BA81-F24755B9826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8E69AA4-BFA9-4AE4-9A04-1BD5A22A3E8C}"/>
              </a:ext>
            </a:extLst>
          </p:cNvPr>
          <p:cNvSpPr>
            <a:spLocks noGrp="1"/>
          </p:cNvSpPr>
          <p:nvPr>
            <p:ph type="sldNum" sz="quarter" idx="12"/>
          </p:nvPr>
        </p:nvSpPr>
        <p:spPr/>
        <p:txBody>
          <a:bodyPr/>
          <a:lstStyle/>
          <a:p>
            <a:fld id="{C450F27E-EE20-4F6D-84F3-941613233FA6}" type="slidenum">
              <a:rPr lang="tr-TR" smtClean="0"/>
              <a:t>‹#›</a:t>
            </a:fld>
            <a:endParaRPr lang="tr-TR"/>
          </a:p>
        </p:txBody>
      </p:sp>
    </p:spTree>
    <p:extLst>
      <p:ext uri="{BB962C8B-B14F-4D97-AF65-F5344CB8AC3E}">
        <p14:creationId xmlns:p14="http://schemas.microsoft.com/office/powerpoint/2010/main" val="1287891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17E8718-37F4-491F-8195-508E740FA3E3}"/>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F2BC6AE-6602-4708-880C-06F30A2BE2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a:extLst>
              <a:ext uri="{FF2B5EF4-FFF2-40B4-BE49-F238E27FC236}">
                <a16:creationId xmlns:a16="http://schemas.microsoft.com/office/drawing/2014/main" id="{78BE2E75-A0C9-461F-98A1-F0CEBBC5723C}"/>
              </a:ext>
            </a:extLst>
          </p:cNvPr>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2459D5A3-3576-4357-AD4E-0CE7F00E84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a:extLst>
              <a:ext uri="{FF2B5EF4-FFF2-40B4-BE49-F238E27FC236}">
                <a16:creationId xmlns:a16="http://schemas.microsoft.com/office/drawing/2014/main" id="{9F58D2B5-76A8-473F-B793-1D19EDF67116}"/>
              </a:ext>
            </a:extLst>
          </p:cNvPr>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DEB33B2-9F4F-4B59-BCB8-E7AEE5EDDCFE}"/>
              </a:ext>
            </a:extLst>
          </p:cNvPr>
          <p:cNvSpPr>
            <a:spLocks noGrp="1"/>
          </p:cNvSpPr>
          <p:nvPr>
            <p:ph type="dt" sz="half" idx="10"/>
          </p:nvPr>
        </p:nvSpPr>
        <p:spPr/>
        <p:txBody>
          <a:bodyPr/>
          <a:lstStyle/>
          <a:p>
            <a:fld id="{B7D74CA4-CBE8-4177-9F0C-BDA12CAF82AC}" type="datetimeFigureOut">
              <a:rPr lang="tr-TR" smtClean="0"/>
              <a:t>2.08.2024</a:t>
            </a:fld>
            <a:endParaRPr lang="tr-TR"/>
          </a:p>
        </p:txBody>
      </p:sp>
      <p:sp>
        <p:nvSpPr>
          <p:cNvPr id="8" name="Alt Bilgi Yer Tutucusu 7">
            <a:extLst>
              <a:ext uri="{FF2B5EF4-FFF2-40B4-BE49-F238E27FC236}">
                <a16:creationId xmlns:a16="http://schemas.microsoft.com/office/drawing/2014/main" id="{7E1061DF-29BD-4CB9-8156-8B41CFAC7BF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D6AD966C-A2A6-490B-AC91-54B507983E55}"/>
              </a:ext>
            </a:extLst>
          </p:cNvPr>
          <p:cNvSpPr>
            <a:spLocks noGrp="1"/>
          </p:cNvSpPr>
          <p:nvPr>
            <p:ph type="sldNum" sz="quarter" idx="12"/>
          </p:nvPr>
        </p:nvSpPr>
        <p:spPr/>
        <p:txBody>
          <a:bodyPr/>
          <a:lstStyle/>
          <a:p>
            <a:fld id="{C450F27E-EE20-4F6D-84F3-941613233FA6}" type="slidenum">
              <a:rPr lang="tr-TR" smtClean="0"/>
              <a:t>‹#›</a:t>
            </a:fld>
            <a:endParaRPr lang="tr-TR"/>
          </a:p>
        </p:txBody>
      </p:sp>
    </p:spTree>
    <p:extLst>
      <p:ext uri="{BB962C8B-B14F-4D97-AF65-F5344CB8AC3E}">
        <p14:creationId xmlns:p14="http://schemas.microsoft.com/office/powerpoint/2010/main" val="4004700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3D647A1-113D-4BF0-8CB1-EBC311D2D7ED}"/>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1F7ABF25-FC33-4803-B124-5B5F6BEC58EF}"/>
              </a:ext>
            </a:extLst>
          </p:cNvPr>
          <p:cNvSpPr>
            <a:spLocks noGrp="1"/>
          </p:cNvSpPr>
          <p:nvPr>
            <p:ph type="dt" sz="half" idx="10"/>
          </p:nvPr>
        </p:nvSpPr>
        <p:spPr/>
        <p:txBody>
          <a:bodyPr/>
          <a:lstStyle/>
          <a:p>
            <a:fld id="{B7D74CA4-CBE8-4177-9F0C-BDA12CAF82AC}" type="datetimeFigureOut">
              <a:rPr lang="tr-TR" smtClean="0"/>
              <a:t>2.08.2024</a:t>
            </a:fld>
            <a:endParaRPr lang="tr-TR"/>
          </a:p>
        </p:txBody>
      </p:sp>
      <p:sp>
        <p:nvSpPr>
          <p:cNvPr id="4" name="Alt Bilgi Yer Tutucusu 3">
            <a:extLst>
              <a:ext uri="{FF2B5EF4-FFF2-40B4-BE49-F238E27FC236}">
                <a16:creationId xmlns:a16="http://schemas.microsoft.com/office/drawing/2014/main" id="{48AD495A-7336-4D10-A2DC-9548D96624BE}"/>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DBD55058-44B6-447A-A910-141ACE0AA75D}"/>
              </a:ext>
            </a:extLst>
          </p:cNvPr>
          <p:cNvSpPr>
            <a:spLocks noGrp="1"/>
          </p:cNvSpPr>
          <p:nvPr>
            <p:ph type="sldNum" sz="quarter" idx="12"/>
          </p:nvPr>
        </p:nvSpPr>
        <p:spPr/>
        <p:txBody>
          <a:bodyPr/>
          <a:lstStyle/>
          <a:p>
            <a:fld id="{C450F27E-EE20-4F6D-84F3-941613233FA6}" type="slidenum">
              <a:rPr lang="tr-TR" smtClean="0"/>
              <a:t>‹#›</a:t>
            </a:fld>
            <a:endParaRPr lang="tr-TR"/>
          </a:p>
        </p:txBody>
      </p:sp>
    </p:spTree>
    <p:extLst>
      <p:ext uri="{BB962C8B-B14F-4D97-AF65-F5344CB8AC3E}">
        <p14:creationId xmlns:p14="http://schemas.microsoft.com/office/powerpoint/2010/main" val="298493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C4DD5DB6-26B0-4257-8395-6DB0A4C5026A}"/>
              </a:ext>
            </a:extLst>
          </p:cNvPr>
          <p:cNvSpPr>
            <a:spLocks noGrp="1"/>
          </p:cNvSpPr>
          <p:nvPr>
            <p:ph type="dt" sz="half" idx="10"/>
          </p:nvPr>
        </p:nvSpPr>
        <p:spPr/>
        <p:txBody>
          <a:bodyPr/>
          <a:lstStyle/>
          <a:p>
            <a:fld id="{B7D74CA4-CBE8-4177-9F0C-BDA12CAF82AC}" type="datetimeFigureOut">
              <a:rPr lang="tr-TR" smtClean="0"/>
              <a:t>2.08.2024</a:t>
            </a:fld>
            <a:endParaRPr lang="tr-TR"/>
          </a:p>
        </p:txBody>
      </p:sp>
      <p:sp>
        <p:nvSpPr>
          <p:cNvPr id="3" name="Alt Bilgi Yer Tutucusu 2">
            <a:extLst>
              <a:ext uri="{FF2B5EF4-FFF2-40B4-BE49-F238E27FC236}">
                <a16:creationId xmlns:a16="http://schemas.microsoft.com/office/drawing/2014/main" id="{29E55CFA-F071-4A2D-A550-6E90C9526D12}"/>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A7EF2785-0805-495B-8CB3-F6C6C716C018}"/>
              </a:ext>
            </a:extLst>
          </p:cNvPr>
          <p:cNvSpPr>
            <a:spLocks noGrp="1"/>
          </p:cNvSpPr>
          <p:nvPr>
            <p:ph type="sldNum" sz="quarter" idx="12"/>
          </p:nvPr>
        </p:nvSpPr>
        <p:spPr/>
        <p:txBody>
          <a:bodyPr/>
          <a:lstStyle/>
          <a:p>
            <a:fld id="{C450F27E-EE20-4F6D-84F3-941613233FA6}" type="slidenum">
              <a:rPr lang="tr-TR" smtClean="0"/>
              <a:t>‹#›</a:t>
            </a:fld>
            <a:endParaRPr lang="tr-TR"/>
          </a:p>
        </p:txBody>
      </p:sp>
    </p:spTree>
    <p:extLst>
      <p:ext uri="{BB962C8B-B14F-4D97-AF65-F5344CB8AC3E}">
        <p14:creationId xmlns:p14="http://schemas.microsoft.com/office/powerpoint/2010/main" val="186317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AAF2856-CF46-43FB-B7AA-4A60AC7BB81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0C1AE2E-E73C-414C-87DD-A959280F60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33CF660B-024C-479F-97F1-5FCBB0A6A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a:extLst>
              <a:ext uri="{FF2B5EF4-FFF2-40B4-BE49-F238E27FC236}">
                <a16:creationId xmlns:a16="http://schemas.microsoft.com/office/drawing/2014/main" id="{993F5C28-9574-45F8-B766-A548DCEA9470}"/>
              </a:ext>
            </a:extLst>
          </p:cNvPr>
          <p:cNvSpPr>
            <a:spLocks noGrp="1"/>
          </p:cNvSpPr>
          <p:nvPr>
            <p:ph type="dt" sz="half" idx="10"/>
          </p:nvPr>
        </p:nvSpPr>
        <p:spPr/>
        <p:txBody>
          <a:bodyPr/>
          <a:lstStyle/>
          <a:p>
            <a:fld id="{B7D74CA4-CBE8-4177-9F0C-BDA12CAF82AC}" type="datetimeFigureOut">
              <a:rPr lang="tr-TR" smtClean="0"/>
              <a:t>2.08.2024</a:t>
            </a:fld>
            <a:endParaRPr lang="tr-TR"/>
          </a:p>
        </p:txBody>
      </p:sp>
      <p:sp>
        <p:nvSpPr>
          <p:cNvPr id="6" name="Alt Bilgi Yer Tutucusu 5">
            <a:extLst>
              <a:ext uri="{FF2B5EF4-FFF2-40B4-BE49-F238E27FC236}">
                <a16:creationId xmlns:a16="http://schemas.microsoft.com/office/drawing/2014/main" id="{60209B07-C6DF-4F8D-AFA1-EE0EBC4DD9B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32F067C-D3E5-43F7-A3D7-9A8CBB7CA0AE}"/>
              </a:ext>
            </a:extLst>
          </p:cNvPr>
          <p:cNvSpPr>
            <a:spLocks noGrp="1"/>
          </p:cNvSpPr>
          <p:nvPr>
            <p:ph type="sldNum" sz="quarter" idx="12"/>
          </p:nvPr>
        </p:nvSpPr>
        <p:spPr/>
        <p:txBody>
          <a:bodyPr/>
          <a:lstStyle/>
          <a:p>
            <a:fld id="{C450F27E-EE20-4F6D-84F3-941613233FA6}" type="slidenum">
              <a:rPr lang="tr-TR" smtClean="0"/>
              <a:t>‹#›</a:t>
            </a:fld>
            <a:endParaRPr lang="tr-TR"/>
          </a:p>
        </p:txBody>
      </p:sp>
    </p:spTree>
    <p:extLst>
      <p:ext uri="{BB962C8B-B14F-4D97-AF65-F5344CB8AC3E}">
        <p14:creationId xmlns:p14="http://schemas.microsoft.com/office/powerpoint/2010/main" val="344894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5D23CF3-AED8-4A18-823B-A703E603756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63C3A31-45DB-4C62-AB6D-F02B6AA13D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12300FC3-4CCA-4E95-B5A7-0168B9FC7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a:extLst>
              <a:ext uri="{FF2B5EF4-FFF2-40B4-BE49-F238E27FC236}">
                <a16:creationId xmlns:a16="http://schemas.microsoft.com/office/drawing/2014/main" id="{4D389437-B1EC-4323-8282-440D440CAA7B}"/>
              </a:ext>
            </a:extLst>
          </p:cNvPr>
          <p:cNvSpPr>
            <a:spLocks noGrp="1"/>
          </p:cNvSpPr>
          <p:nvPr>
            <p:ph type="dt" sz="half" idx="10"/>
          </p:nvPr>
        </p:nvSpPr>
        <p:spPr/>
        <p:txBody>
          <a:bodyPr/>
          <a:lstStyle/>
          <a:p>
            <a:fld id="{B7D74CA4-CBE8-4177-9F0C-BDA12CAF82AC}" type="datetimeFigureOut">
              <a:rPr lang="tr-TR" smtClean="0"/>
              <a:t>2.08.2024</a:t>
            </a:fld>
            <a:endParaRPr lang="tr-TR"/>
          </a:p>
        </p:txBody>
      </p:sp>
      <p:sp>
        <p:nvSpPr>
          <p:cNvPr id="6" name="Alt Bilgi Yer Tutucusu 5">
            <a:extLst>
              <a:ext uri="{FF2B5EF4-FFF2-40B4-BE49-F238E27FC236}">
                <a16:creationId xmlns:a16="http://schemas.microsoft.com/office/drawing/2014/main" id="{18F07E84-BBEC-4BEC-B7A7-D76B3356E69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48CD587-49BF-4C96-8C34-2D8B5877FF24}"/>
              </a:ext>
            </a:extLst>
          </p:cNvPr>
          <p:cNvSpPr>
            <a:spLocks noGrp="1"/>
          </p:cNvSpPr>
          <p:nvPr>
            <p:ph type="sldNum" sz="quarter" idx="12"/>
          </p:nvPr>
        </p:nvSpPr>
        <p:spPr/>
        <p:txBody>
          <a:bodyPr/>
          <a:lstStyle/>
          <a:p>
            <a:fld id="{C450F27E-EE20-4F6D-84F3-941613233FA6}" type="slidenum">
              <a:rPr lang="tr-TR" smtClean="0"/>
              <a:t>‹#›</a:t>
            </a:fld>
            <a:endParaRPr lang="tr-TR"/>
          </a:p>
        </p:txBody>
      </p:sp>
    </p:spTree>
    <p:extLst>
      <p:ext uri="{BB962C8B-B14F-4D97-AF65-F5344CB8AC3E}">
        <p14:creationId xmlns:p14="http://schemas.microsoft.com/office/powerpoint/2010/main" val="3592529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C13B296-2D24-491B-A605-7FEBF4E8D7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6E25E55-04BD-416F-970B-73FB16D881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3525EF7-DB09-4FFE-A1C3-7D3DF1A3C4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74CA4-CBE8-4177-9F0C-BDA12CAF82AC}" type="datetimeFigureOut">
              <a:rPr lang="tr-TR" smtClean="0"/>
              <a:t>2.08.2024</a:t>
            </a:fld>
            <a:endParaRPr lang="tr-TR"/>
          </a:p>
        </p:txBody>
      </p:sp>
      <p:sp>
        <p:nvSpPr>
          <p:cNvPr id="5" name="Alt Bilgi Yer Tutucusu 4">
            <a:extLst>
              <a:ext uri="{FF2B5EF4-FFF2-40B4-BE49-F238E27FC236}">
                <a16:creationId xmlns:a16="http://schemas.microsoft.com/office/drawing/2014/main" id="{08E93CCE-E76E-4F96-8CEE-F19C550076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3FEA1E3-0535-4691-9254-7AAFC5769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50F27E-EE20-4F6D-84F3-941613233FA6}" type="slidenum">
              <a:rPr lang="tr-TR" smtClean="0"/>
              <a:t>‹#›</a:t>
            </a:fld>
            <a:endParaRPr lang="tr-TR"/>
          </a:p>
        </p:txBody>
      </p:sp>
    </p:spTree>
    <p:extLst>
      <p:ext uri="{BB962C8B-B14F-4D97-AF65-F5344CB8AC3E}">
        <p14:creationId xmlns:p14="http://schemas.microsoft.com/office/powerpoint/2010/main" val="2000206409"/>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983281-FA90-EBDC-C532-DE5786E573C1}"/>
              </a:ext>
            </a:extLst>
          </p:cNvPr>
          <p:cNvSpPr>
            <a:spLocks noGrp="1"/>
          </p:cNvSpPr>
          <p:nvPr>
            <p:ph type="ctrTitle"/>
          </p:nvPr>
        </p:nvSpPr>
        <p:spPr/>
        <p:txBody>
          <a:bodyPr/>
          <a:lstStyle/>
          <a:p>
            <a:r>
              <a:rPr lang="tr-TR" dirty="0"/>
              <a:t>Staj Sunum</a:t>
            </a:r>
          </a:p>
        </p:txBody>
      </p:sp>
      <p:sp>
        <p:nvSpPr>
          <p:cNvPr id="3" name="Alt Başlık 2">
            <a:extLst>
              <a:ext uri="{FF2B5EF4-FFF2-40B4-BE49-F238E27FC236}">
                <a16:creationId xmlns:a16="http://schemas.microsoft.com/office/drawing/2014/main" id="{DA7DE351-AAA0-B207-4494-652DE6CDDE67}"/>
              </a:ext>
            </a:extLst>
          </p:cNvPr>
          <p:cNvSpPr>
            <a:spLocks noGrp="1"/>
          </p:cNvSpPr>
          <p:nvPr>
            <p:ph type="subTitle" idx="1"/>
          </p:nvPr>
        </p:nvSpPr>
        <p:spPr/>
        <p:txBody>
          <a:bodyPr/>
          <a:lstStyle/>
          <a:p>
            <a:r>
              <a:rPr lang="tr-TR" dirty="0"/>
              <a:t>Candan </a:t>
            </a:r>
            <a:r>
              <a:rPr lang="tr-TR" dirty="0" err="1"/>
              <a:t>Büyükköşker</a:t>
            </a:r>
            <a:endParaRPr lang="tr-TR" dirty="0"/>
          </a:p>
        </p:txBody>
      </p:sp>
    </p:spTree>
    <p:extLst>
      <p:ext uri="{BB962C8B-B14F-4D97-AF65-F5344CB8AC3E}">
        <p14:creationId xmlns:p14="http://schemas.microsoft.com/office/powerpoint/2010/main" val="3270330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E63B08-D3D6-DE6D-2583-B72D02887DCE}"/>
              </a:ext>
            </a:extLst>
          </p:cNvPr>
          <p:cNvSpPr>
            <a:spLocks noGrp="1"/>
          </p:cNvSpPr>
          <p:nvPr>
            <p:ph type="title"/>
          </p:nvPr>
        </p:nvSpPr>
        <p:spPr/>
        <p:txBody>
          <a:bodyPr/>
          <a:lstStyle/>
          <a:p>
            <a:r>
              <a:rPr lang="tr-TR" dirty="0" err="1"/>
              <a:t>Parallel</a:t>
            </a:r>
            <a:r>
              <a:rPr lang="tr-TR" dirty="0"/>
              <a:t> in </a:t>
            </a:r>
            <a:r>
              <a:rPr lang="tr-TR" dirty="0" err="1"/>
              <a:t>serial</a:t>
            </a:r>
            <a:r>
              <a:rPr lang="tr-TR" dirty="0"/>
              <a:t> </a:t>
            </a:r>
            <a:r>
              <a:rPr lang="tr-TR" dirty="0" err="1"/>
              <a:t>out</a:t>
            </a:r>
            <a:r>
              <a:rPr lang="tr-TR" dirty="0"/>
              <a:t> </a:t>
            </a:r>
            <a:r>
              <a:rPr lang="tr-TR" dirty="0" err="1"/>
              <a:t>shift</a:t>
            </a:r>
            <a:r>
              <a:rPr lang="tr-TR" dirty="0"/>
              <a:t> </a:t>
            </a:r>
            <a:r>
              <a:rPr lang="tr-TR" dirty="0" err="1"/>
              <a:t>register</a:t>
            </a:r>
            <a:endParaRPr lang="tr-TR" dirty="0"/>
          </a:p>
        </p:txBody>
      </p:sp>
      <p:pic>
        <p:nvPicPr>
          <p:cNvPr id="11" name="İçerik Yer Tutucusu 10">
            <a:extLst>
              <a:ext uri="{FF2B5EF4-FFF2-40B4-BE49-F238E27FC236}">
                <a16:creationId xmlns:a16="http://schemas.microsoft.com/office/drawing/2014/main" id="{A970ED4B-334C-ED70-C376-E6B1201289B0}"/>
              </a:ext>
            </a:extLst>
          </p:cNvPr>
          <p:cNvPicPr>
            <a:picLocks noGrp="1" noChangeAspect="1"/>
          </p:cNvPicPr>
          <p:nvPr>
            <p:ph idx="1"/>
          </p:nvPr>
        </p:nvPicPr>
        <p:blipFill>
          <a:blip r:embed="rId2"/>
          <a:stretch>
            <a:fillRect/>
          </a:stretch>
        </p:blipFill>
        <p:spPr>
          <a:xfrm>
            <a:off x="945744" y="1514130"/>
            <a:ext cx="3636087" cy="4881857"/>
          </a:xfrm>
          <a:ln>
            <a:solidFill>
              <a:schemeClr val="accent1">
                <a:lumMod val="75000"/>
              </a:schemeClr>
            </a:solidFill>
          </a:ln>
        </p:spPr>
      </p:pic>
      <p:pic>
        <p:nvPicPr>
          <p:cNvPr id="13" name="Resim 12">
            <a:extLst>
              <a:ext uri="{FF2B5EF4-FFF2-40B4-BE49-F238E27FC236}">
                <a16:creationId xmlns:a16="http://schemas.microsoft.com/office/drawing/2014/main" id="{E5EF0136-12C2-913B-83D8-632D26931EBA}"/>
              </a:ext>
            </a:extLst>
          </p:cNvPr>
          <p:cNvPicPr>
            <a:picLocks noChangeAspect="1"/>
          </p:cNvPicPr>
          <p:nvPr/>
        </p:nvPicPr>
        <p:blipFill>
          <a:blip r:embed="rId3"/>
          <a:stretch>
            <a:fillRect/>
          </a:stretch>
        </p:blipFill>
        <p:spPr>
          <a:xfrm>
            <a:off x="4985664" y="1364117"/>
            <a:ext cx="6836222" cy="2792886"/>
          </a:xfrm>
          <a:prstGeom prst="rect">
            <a:avLst/>
          </a:prstGeom>
          <a:ln>
            <a:solidFill>
              <a:schemeClr val="accent1">
                <a:lumMod val="75000"/>
              </a:schemeClr>
            </a:solidFill>
          </a:ln>
        </p:spPr>
      </p:pic>
      <p:pic>
        <p:nvPicPr>
          <p:cNvPr id="3" name="Resim 2">
            <a:extLst>
              <a:ext uri="{FF2B5EF4-FFF2-40B4-BE49-F238E27FC236}">
                <a16:creationId xmlns:a16="http://schemas.microsoft.com/office/drawing/2014/main" id="{784A5F80-78F5-4920-BC6C-D503DED3EA79}"/>
              </a:ext>
            </a:extLst>
          </p:cNvPr>
          <p:cNvPicPr>
            <a:picLocks noChangeAspect="1"/>
          </p:cNvPicPr>
          <p:nvPr/>
        </p:nvPicPr>
        <p:blipFill>
          <a:blip r:embed="rId4"/>
          <a:stretch>
            <a:fillRect/>
          </a:stretch>
        </p:blipFill>
        <p:spPr>
          <a:xfrm>
            <a:off x="6096000" y="4243274"/>
            <a:ext cx="4781171" cy="2501218"/>
          </a:xfrm>
          <a:prstGeom prst="rect">
            <a:avLst/>
          </a:prstGeom>
          <a:ln>
            <a:solidFill>
              <a:schemeClr val="accent1"/>
            </a:solidFill>
          </a:ln>
        </p:spPr>
      </p:pic>
    </p:spTree>
    <p:extLst>
      <p:ext uri="{BB962C8B-B14F-4D97-AF65-F5344CB8AC3E}">
        <p14:creationId xmlns:p14="http://schemas.microsoft.com/office/powerpoint/2010/main" val="296133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90D3E2-53F1-C92B-B440-905FBCBCBFF0}"/>
              </a:ext>
            </a:extLst>
          </p:cNvPr>
          <p:cNvSpPr>
            <a:spLocks noGrp="1"/>
          </p:cNvSpPr>
          <p:nvPr>
            <p:ph type="title"/>
          </p:nvPr>
        </p:nvSpPr>
        <p:spPr/>
        <p:txBody>
          <a:bodyPr>
            <a:normAutofit fontScale="90000"/>
          </a:bodyPr>
          <a:lstStyle/>
          <a:p>
            <a:r>
              <a:rPr lang="tr-TR" dirty="0"/>
              <a:t>010 </a:t>
            </a:r>
            <a:r>
              <a:rPr lang="tr-TR" dirty="0" err="1"/>
              <a:t>Overlapping</a:t>
            </a:r>
            <a:br>
              <a:rPr lang="tr-TR" dirty="0"/>
            </a:br>
            <a:r>
              <a:rPr lang="tr-TR" dirty="0" err="1"/>
              <a:t>Sequence</a:t>
            </a:r>
            <a:r>
              <a:rPr lang="tr-TR" dirty="0"/>
              <a:t> </a:t>
            </a:r>
            <a:r>
              <a:rPr lang="tr-TR" dirty="0" err="1"/>
              <a:t>detector</a:t>
            </a:r>
            <a:r>
              <a:rPr lang="tr-TR" dirty="0"/>
              <a:t> in 20 bit data-sola kaydırma ile</a:t>
            </a:r>
          </a:p>
        </p:txBody>
      </p:sp>
      <p:pic>
        <p:nvPicPr>
          <p:cNvPr id="5" name="İçerik Yer Tutucusu 4">
            <a:extLst>
              <a:ext uri="{FF2B5EF4-FFF2-40B4-BE49-F238E27FC236}">
                <a16:creationId xmlns:a16="http://schemas.microsoft.com/office/drawing/2014/main" id="{3D6C79BF-17A2-6693-28EC-5F5A65CC34B1}"/>
              </a:ext>
            </a:extLst>
          </p:cNvPr>
          <p:cNvPicPr>
            <a:picLocks noGrp="1" noChangeAspect="1"/>
          </p:cNvPicPr>
          <p:nvPr>
            <p:ph idx="1"/>
          </p:nvPr>
        </p:nvPicPr>
        <p:blipFill rotWithShape="1">
          <a:blip r:embed="rId2"/>
          <a:srcRect b="22650"/>
          <a:stretch/>
        </p:blipFill>
        <p:spPr>
          <a:xfrm>
            <a:off x="838200" y="1730316"/>
            <a:ext cx="4401355" cy="4237865"/>
          </a:xfrm>
          <a:ln>
            <a:solidFill>
              <a:schemeClr val="accent1">
                <a:lumMod val="75000"/>
              </a:schemeClr>
            </a:solidFill>
          </a:ln>
        </p:spPr>
      </p:pic>
      <p:pic>
        <p:nvPicPr>
          <p:cNvPr id="3" name="Resim 2">
            <a:extLst>
              <a:ext uri="{FF2B5EF4-FFF2-40B4-BE49-F238E27FC236}">
                <a16:creationId xmlns:a16="http://schemas.microsoft.com/office/drawing/2014/main" id="{F67D464B-4A3F-4AF4-AAA8-AD62A71E3269}"/>
              </a:ext>
            </a:extLst>
          </p:cNvPr>
          <p:cNvPicPr>
            <a:picLocks noChangeAspect="1"/>
          </p:cNvPicPr>
          <p:nvPr/>
        </p:nvPicPr>
        <p:blipFill>
          <a:blip r:embed="rId3"/>
          <a:stretch>
            <a:fillRect/>
          </a:stretch>
        </p:blipFill>
        <p:spPr>
          <a:xfrm>
            <a:off x="6028341" y="1690688"/>
            <a:ext cx="4711193" cy="4663946"/>
          </a:xfrm>
          <a:prstGeom prst="rect">
            <a:avLst/>
          </a:prstGeom>
          <a:ln>
            <a:solidFill>
              <a:schemeClr val="accent1"/>
            </a:solidFill>
          </a:ln>
        </p:spPr>
      </p:pic>
    </p:spTree>
    <p:extLst>
      <p:ext uri="{BB962C8B-B14F-4D97-AF65-F5344CB8AC3E}">
        <p14:creationId xmlns:p14="http://schemas.microsoft.com/office/powerpoint/2010/main" val="2035151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DFF28AC-003F-4E19-AF0F-9CADCDD0D1EB}"/>
              </a:ext>
            </a:extLst>
          </p:cNvPr>
          <p:cNvSpPr>
            <a:spLocks noGrp="1"/>
          </p:cNvSpPr>
          <p:nvPr>
            <p:ph type="title"/>
          </p:nvPr>
        </p:nvSpPr>
        <p:spPr/>
        <p:txBody>
          <a:bodyPr/>
          <a:lstStyle/>
          <a:p>
            <a:r>
              <a:rPr lang="tr-TR" dirty="0"/>
              <a:t>010 </a:t>
            </a:r>
            <a:r>
              <a:rPr lang="tr-TR" dirty="0" err="1"/>
              <a:t>Overlapping</a:t>
            </a:r>
            <a:br>
              <a:rPr lang="tr-TR" dirty="0"/>
            </a:br>
            <a:r>
              <a:rPr lang="tr-TR" dirty="0" err="1"/>
              <a:t>Sequence</a:t>
            </a:r>
            <a:r>
              <a:rPr lang="tr-TR" dirty="0"/>
              <a:t> </a:t>
            </a:r>
            <a:r>
              <a:rPr lang="tr-TR" dirty="0" err="1"/>
              <a:t>detector</a:t>
            </a:r>
            <a:r>
              <a:rPr lang="tr-TR" dirty="0"/>
              <a:t> -</a:t>
            </a:r>
            <a:r>
              <a:rPr lang="tr-TR" dirty="0" err="1"/>
              <a:t>Simulation</a:t>
            </a:r>
            <a:endParaRPr lang="tr-TR" dirty="0"/>
          </a:p>
        </p:txBody>
      </p:sp>
      <p:pic>
        <p:nvPicPr>
          <p:cNvPr id="4" name="İçerik Yer Tutucusu 3">
            <a:extLst>
              <a:ext uri="{FF2B5EF4-FFF2-40B4-BE49-F238E27FC236}">
                <a16:creationId xmlns:a16="http://schemas.microsoft.com/office/drawing/2014/main" id="{B1D49E9D-F7CA-4ECC-BA60-FB6F70D5BC9A}"/>
              </a:ext>
            </a:extLst>
          </p:cNvPr>
          <p:cNvPicPr>
            <a:picLocks noGrp="1" noChangeAspect="1"/>
          </p:cNvPicPr>
          <p:nvPr>
            <p:ph idx="1"/>
          </p:nvPr>
        </p:nvPicPr>
        <p:blipFill>
          <a:blip r:embed="rId2"/>
          <a:stretch>
            <a:fillRect/>
          </a:stretch>
        </p:blipFill>
        <p:spPr>
          <a:xfrm>
            <a:off x="2441099" y="1825625"/>
            <a:ext cx="7309802" cy="4351338"/>
          </a:xfrm>
          <a:prstGeom prst="rect">
            <a:avLst/>
          </a:prstGeom>
        </p:spPr>
      </p:pic>
    </p:spTree>
    <p:extLst>
      <p:ext uri="{BB962C8B-B14F-4D97-AF65-F5344CB8AC3E}">
        <p14:creationId xmlns:p14="http://schemas.microsoft.com/office/powerpoint/2010/main" val="806893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3004AF6-837E-41AA-B67D-79F4A8E1D89B}"/>
              </a:ext>
            </a:extLst>
          </p:cNvPr>
          <p:cNvSpPr>
            <a:spLocks noGrp="1"/>
          </p:cNvSpPr>
          <p:nvPr>
            <p:ph type="title"/>
          </p:nvPr>
        </p:nvSpPr>
        <p:spPr/>
        <p:txBody>
          <a:bodyPr/>
          <a:lstStyle/>
          <a:p>
            <a:r>
              <a:rPr lang="tr-TR" dirty="0" err="1"/>
              <a:t>Debouncer</a:t>
            </a:r>
            <a:r>
              <a:rPr lang="tr-TR" dirty="0"/>
              <a:t> Circuit-1</a:t>
            </a:r>
          </a:p>
        </p:txBody>
      </p:sp>
      <p:pic>
        <p:nvPicPr>
          <p:cNvPr id="4" name="İçerik Yer Tutucusu 3">
            <a:extLst>
              <a:ext uri="{FF2B5EF4-FFF2-40B4-BE49-F238E27FC236}">
                <a16:creationId xmlns:a16="http://schemas.microsoft.com/office/drawing/2014/main" id="{52DF3E15-0D4E-40F2-80A1-0820C56C5D85}"/>
              </a:ext>
            </a:extLst>
          </p:cNvPr>
          <p:cNvPicPr>
            <a:picLocks noGrp="1" noChangeAspect="1"/>
          </p:cNvPicPr>
          <p:nvPr>
            <p:ph idx="1"/>
          </p:nvPr>
        </p:nvPicPr>
        <p:blipFill>
          <a:blip r:embed="rId2"/>
          <a:stretch>
            <a:fillRect/>
          </a:stretch>
        </p:blipFill>
        <p:spPr>
          <a:xfrm>
            <a:off x="2787653" y="1481474"/>
            <a:ext cx="6309693" cy="4618355"/>
          </a:xfrm>
          <a:prstGeom prst="rect">
            <a:avLst/>
          </a:prstGeom>
        </p:spPr>
      </p:pic>
    </p:spTree>
    <p:extLst>
      <p:ext uri="{BB962C8B-B14F-4D97-AF65-F5344CB8AC3E}">
        <p14:creationId xmlns:p14="http://schemas.microsoft.com/office/powerpoint/2010/main" val="1223579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972154-748C-372D-6606-F0ADC9DFE7B9}"/>
              </a:ext>
            </a:extLst>
          </p:cNvPr>
          <p:cNvSpPr>
            <a:spLocks noGrp="1"/>
          </p:cNvSpPr>
          <p:nvPr>
            <p:ph type="title"/>
          </p:nvPr>
        </p:nvSpPr>
        <p:spPr/>
        <p:txBody>
          <a:bodyPr/>
          <a:lstStyle/>
          <a:p>
            <a:r>
              <a:rPr lang="tr-TR" dirty="0" err="1"/>
              <a:t>Debouncer</a:t>
            </a:r>
            <a:r>
              <a:rPr lang="tr-TR" dirty="0"/>
              <a:t> Circuit-2</a:t>
            </a:r>
          </a:p>
        </p:txBody>
      </p:sp>
      <p:sp>
        <p:nvSpPr>
          <p:cNvPr id="3" name="İçerik Yer Tutucusu 2">
            <a:extLst>
              <a:ext uri="{FF2B5EF4-FFF2-40B4-BE49-F238E27FC236}">
                <a16:creationId xmlns:a16="http://schemas.microsoft.com/office/drawing/2014/main" id="{2AB4086C-8055-49B1-69EF-E2192B36D215}"/>
              </a:ext>
            </a:extLst>
          </p:cNvPr>
          <p:cNvSpPr>
            <a:spLocks noGrp="1"/>
          </p:cNvSpPr>
          <p:nvPr>
            <p:ph idx="1"/>
          </p:nvPr>
        </p:nvSpPr>
        <p:spPr>
          <a:xfrm>
            <a:off x="838200" y="5388077"/>
            <a:ext cx="5631426" cy="1104797"/>
          </a:xfrm>
          <a:ln>
            <a:solidFill>
              <a:schemeClr val="accent1"/>
            </a:solidFill>
          </a:ln>
        </p:spPr>
        <p:txBody>
          <a:bodyPr>
            <a:normAutofit lnSpcReduction="10000"/>
          </a:bodyPr>
          <a:lstStyle/>
          <a:p>
            <a:r>
              <a:rPr lang="tr-TR" sz="1600" dirty="0" err="1">
                <a:solidFill>
                  <a:sysClr val="windowText" lastClr="000000"/>
                </a:solidFill>
              </a:rPr>
              <a:t>Push</a:t>
            </a:r>
            <a:r>
              <a:rPr lang="tr-TR" sz="1600" dirty="0">
                <a:solidFill>
                  <a:sysClr val="windowText" lastClr="000000"/>
                </a:solidFill>
              </a:rPr>
              <a:t> </a:t>
            </a:r>
            <a:r>
              <a:rPr lang="tr-TR" sz="1600" dirty="0" err="1">
                <a:solidFill>
                  <a:sysClr val="windowText" lastClr="000000"/>
                </a:solidFill>
              </a:rPr>
              <a:t>button’ın</a:t>
            </a:r>
            <a:r>
              <a:rPr lang="tr-TR" sz="1600" dirty="0">
                <a:solidFill>
                  <a:sysClr val="windowText" lastClr="000000"/>
                </a:solidFill>
              </a:rPr>
              <a:t> o anki durumu </a:t>
            </a:r>
            <a:r>
              <a:rPr lang="tr-TR" sz="1600" dirty="0" err="1">
                <a:solidFill>
                  <a:sysClr val="windowText" lastClr="000000"/>
                </a:solidFill>
              </a:rPr>
              <a:t>stable’a</a:t>
            </a:r>
            <a:r>
              <a:rPr lang="tr-TR" sz="1600" dirty="0">
                <a:solidFill>
                  <a:sysClr val="windowText" lastClr="000000"/>
                </a:solidFill>
              </a:rPr>
              <a:t> eşit ve </a:t>
            </a:r>
            <a:r>
              <a:rPr lang="tr-TR" sz="1600" dirty="0" err="1">
                <a:solidFill>
                  <a:sysClr val="windowText" lastClr="000000"/>
                </a:solidFill>
              </a:rPr>
              <a:t>push</a:t>
            </a:r>
            <a:r>
              <a:rPr lang="tr-TR" sz="1600" dirty="0">
                <a:solidFill>
                  <a:sysClr val="windowText" lastClr="000000"/>
                </a:solidFill>
              </a:rPr>
              <a:t> </a:t>
            </a:r>
            <a:r>
              <a:rPr lang="tr-TR" sz="1600" dirty="0" err="1">
                <a:solidFill>
                  <a:sysClr val="windowText" lastClr="000000"/>
                </a:solidFill>
              </a:rPr>
              <a:t>button</a:t>
            </a:r>
            <a:r>
              <a:rPr lang="tr-TR" sz="1600" dirty="0">
                <a:solidFill>
                  <a:sysClr val="windowText" lastClr="000000"/>
                </a:solidFill>
              </a:rPr>
              <a:t> 10 </a:t>
            </a:r>
            <a:r>
              <a:rPr lang="tr-TR" sz="1600" dirty="0" err="1">
                <a:solidFill>
                  <a:sysClr val="windowText" lastClr="000000"/>
                </a:solidFill>
              </a:rPr>
              <a:t>ms</a:t>
            </a:r>
            <a:r>
              <a:rPr lang="tr-TR" sz="1600" dirty="0">
                <a:solidFill>
                  <a:sysClr val="windowText" lastClr="000000"/>
                </a:solidFill>
              </a:rPr>
              <a:t> boyunca sabit(</a:t>
            </a:r>
            <a:r>
              <a:rPr lang="tr-TR" sz="1600" dirty="0" err="1">
                <a:solidFill>
                  <a:sysClr val="windowText" lastClr="000000"/>
                </a:solidFill>
              </a:rPr>
              <a:t>stable’a</a:t>
            </a:r>
            <a:r>
              <a:rPr lang="tr-TR" sz="1600" dirty="0">
                <a:solidFill>
                  <a:sysClr val="windowText" lastClr="000000"/>
                </a:solidFill>
              </a:rPr>
              <a:t> eşit) ise stabil sayılır ve </a:t>
            </a:r>
            <a:r>
              <a:rPr lang="tr-TR" sz="1600" dirty="0" err="1">
                <a:solidFill>
                  <a:sysClr val="windowText" lastClr="000000"/>
                </a:solidFill>
              </a:rPr>
              <a:t>debounced</a:t>
            </a:r>
            <a:r>
              <a:rPr lang="tr-TR" sz="1600" dirty="0">
                <a:solidFill>
                  <a:sysClr val="windowText" lastClr="000000"/>
                </a:solidFill>
              </a:rPr>
              <a:t> </a:t>
            </a:r>
            <a:r>
              <a:rPr lang="tr-TR" sz="1600" dirty="0" err="1">
                <a:solidFill>
                  <a:sysClr val="windowText" lastClr="000000"/>
                </a:solidFill>
              </a:rPr>
              <a:t>stable’a</a:t>
            </a:r>
            <a:r>
              <a:rPr lang="tr-TR" sz="1600" dirty="0">
                <a:solidFill>
                  <a:sysClr val="windowText" lastClr="000000"/>
                </a:solidFill>
              </a:rPr>
              <a:t> </a:t>
            </a:r>
            <a:r>
              <a:rPr lang="tr-TR" sz="1600" dirty="0" err="1">
                <a:solidFill>
                  <a:sysClr val="windowText" lastClr="000000"/>
                </a:solidFill>
              </a:rPr>
              <a:t>eşitlenir,debounced</a:t>
            </a:r>
            <a:r>
              <a:rPr lang="tr-TR" sz="1600" dirty="0">
                <a:solidFill>
                  <a:sysClr val="windowText" lastClr="000000"/>
                </a:solidFill>
              </a:rPr>
              <a:t> 0dan 1e geçerken </a:t>
            </a:r>
            <a:r>
              <a:rPr lang="tr-TR" sz="1600" dirty="0" err="1">
                <a:solidFill>
                  <a:sysClr val="windowText" lastClr="000000"/>
                </a:solidFill>
              </a:rPr>
              <a:t>debounced_out’un</a:t>
            </a:r>
            <a:r>
              <a:rPr lang="tr-TR" sz="1600" dirty="0">
                <a:solidFill>
                  <a:sysClr val="windowText" lastClr="000000"/>
                </a:solidFill>
              </a:rPr>
              <a:t> 1 kalması için </a:t>
            </a:r>
            <a:r>
              <a:rPr lang="tr-TR" sz="1600" dirty="0" err="1">
                <a:solidFill>
                  <a:sysClr val="windowText" lastClr="000000"/>
                </a:solidFill>
              </a:rPr>
              <a:t>passing</a:t>
            </a:r>
            <a:r>
              <a:rPr lang="tr-TR" sz="1600" dirty="0">
                <a:solidFill>
                  <a:sysClr val="windowText" lastClr="000000"/>
                </a:solidFill>
              </a:rPr>
              <a:t> kendi </a:t>
            </a:r>
            <a:r>
              <a:rPr lang="tr-TR" sz="1600" dirty="0" err="1">
                <a:solidFill>
                  <a:sysClr val="windowText" lastClr="000000"/>
                </a:solidFill>
              </a:rPr>
              <a:t>değiline</a:t>
            </a:r>
            <a:r>
              <a:rPr lang="tr-TR" sz="1600" dirty="0">
                <a:solidFill>
                  <a:sysClr val="windowText" lastClr="000000"/>
                </a:solidFill>
              </a:rPr>
              <a:t> eşitlenir.</a:t>
            </a:r>
          </a:p>
        </p:txBody>
      </p:sp>
      <p:pic>
        <p:nvPicPr>
          <p:cNvPr id="5" name="Resim 4">
            <a:extLst>
              <a:ext uri="{FF2B5EF4-FFF2-40B4-BE49-F238E27FC236}">
                <a16:creationId xmlns:a16="http://schemas.microsoft.com/office/drawing/2014/main" id="{6DB73496-989A-97B7-ECAA-B8F890313DCF}"/>
              </a:ext>
            </a:extLst>
          </p:cNvPr>
          <p:cNvPicPr>
            <a:picLocks noChangeAspect="1"/>
          </p:cNvPicPr>
          <p:nvPr/>
        </p:nvPicPr>
        <p:blipFill>
          <a:blip r:embed="rId2"/>
          <a:stretch>
            <a:fillRect/>
          </a:stretch>
        </p:blipFill>
        <p:spPr>
          <a:xfrm>
            <a:off x="6919451" y="442802"/>
            <a:ext cx="4434349" cy="5906856"/>
          </a:xfrm>
          <a:prstGeom prst="rect">
            <a:avLst/>
          </a:prstGeom>
          <a:ln>
            <a:solidFill>
              <a:schemeClr val="accent1">
                <a:lumMod val="75000"/>
              </a:schemeClr>
            </a:solidFill>
          </a:ln>
        </p:spPr>
      </p:pic>
      <p:pic>
        <p:nvPicPr>
          <p:cNvPr id="7" name="Resim 6">
            <a:extLst>
              <a:ext uri="{FF2B5EF4-FFF2-40B4-BE49-F238E27FC236}">
                <a16:creationId xmlns:a16="http://schemas.microsoft.com/office/drawing/2014/main" id="{0462CD29-7044-0C8C-1A2D-D77307F01832}"/>
              </a:ext>
            </a:extLst>
          </p:cNvPr>
          <p:cNvPicPr>
            <a:picLocks noChangeAspect="1"/>
          </p:cNvPicPr>
          <p:nvPr/>
        </p:nvPicPr>
        <p:blipFill>
          <a:blip r:embed="rId3"/>
          <a:stretch>
            <a:fillRect/>
          </a:stretch>
        </p:blipFill>
        <p:spPr>
          <a:xfrm>
            <a:off x="1288025" y="1544378"/>
            <a:ext cx="3854246" cy="3576687"/>
          </a:xfrm>
          <a:prstGeom prst="rect">
            <a:avLst/>
          </a:prstGeom>
          <a:ln>
            <a:solidFill>
              <a:schemeClr val="accent1">
                <a:lumMod val="75000"/>
              </a:schemeClr>
            </a:solidFill>
          </a:ln>
        </p:spPr>
      </p:pic>
    </p:spTree>
    <p:extLst>
      <p:ext uri="{BB962C8B-B14F-4D97-AF65-F5344CB8AC3E}">
        <p14:creationId xmlns:p14="http://schemas.microsoft.com/office/powerpoint/2010/main" val="446746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50794A-199C-EADB-4324-63FF9D534E40}"/>
              </a:ext>
            </a:extLst>
          </p:cNvPr>
          <p:cNvSpPr>
            <a:spLocks noGrp="1"/>
          </p:cNvSpPr>
          <p:nvPr>
            <p:ph type="title"/>
          </p:nvPr>
        </p:nvSpPr>
        <p:spPr/>
        <p:txBody>
          <a:bodyPr/>
          <a:lstStyle/>
          <a:p>
            <a:r>
              <a:rPr lang="tr-TR" dirty="0"/>
              <a:t>Full </a:t>
            </a:r>
            <a:r>
              <a:rPr lang="tr-TR" dirty="0" err="1"/>
              <a:t>Adder</a:t>
            </a:r>
            <a:endParaRPr lang="tr-TR" dirty="0"/>
          </a:p>
        </p:txBody>
      </p:sp>
      <p:pic>
        <p:nvPicPr>
          <p:cNvPr id="5" name="İçerik Yer Tutucusu 4">
            <a:extLst>
              <a:ext uri="{FF2B5EF4-FFF2-40B4-BE49-F238E27FC236}">
                <a16:creationId xmlns:a16="http://schemas.microsoft.com/office/drawing/2014/main" id="{4377894C-B6D4-BFF4-2AC1-72439AD0DF27}"/>
              </a:ext>
            </a:extLst>
          </p:cNvPr>
          <p:cNvPicPr>
            <a:picLocks noGrp="1" noChangeAspect="1"/>
          </p:cNvPicPr>
          <p:nvPr>
            <p:ph idx="1"/>
          </p:nvPr>
        </p:nvPicPr>
        <p:blipFill>
          <a:blip r:embed="rId2"/>
          <a:stretch>
            <a:fillRect/>
          </a:stretch>
        </p:blipFill>
        <p:spPr>
          <a:xfrm>
            <a:off x="1393296" y="1479720"/>
            <a:ext cx="3552329" cy="4562306"/>
          </a:xfrm>
          <a:ln>
            <a:solidFill>
              <a:schemeClr val="accent1">
                <a:lumMod val="75000"/>
              </a:schemeClr>
            </a:solidFill>
          </a:ln>
        </p:spPr>
      </p:pic>
      <p:pic>
        <p:nvPicPr>
          <p:cNvPr id="7" name="Resim 6">
            <a:extLst>
              <a:ext uri="{FF2B5EF4-FFF2-40B4-BE49-F238E27FC236}">
                <a16:creationId xmlns:a16="http://schemas.microsoft.com/office/drawing/2014/main" id="{C0A6450C-3684-4336-612E-B82FB3A9AFF4}"/>
              </a:ext>
            </a:extLst>
          </p:cNvPr>
          <p:cNvPicPr>
            <a:picLocks noChangeAspect="1"/>
          </p:cNvPicPr>
          <p:nvPr/>
        </p:nvPicPr>
        <p:blipFill>
          <a:blip r:embed="rId3"/>
          <a:stretch>
            <a:fillRect/>
          </a:stretch>
        </p:blipFill>
        <p:spPr>
          <a:xfrm>
            <a:off x="5015988" y="1479720"/>
            <a:ext cx="6883075" cy="4121168"/>
          </a:xfrm>
          <a:prstGeom prst="rect">
            <a:avLst/>
          </a:prstGeom>
          <a:ln>
            <a:solidFill>
              <a:schemeClr val="accent1">
                <a:lumMod val="75000"/>
              </a:schemeClr>
            </a:solidFill>
          </a:ln>
        </p:spPr>
      </p:pic>
    </p:spTree>
    <p:extLst>
      <p:ext uri="{BB962C8B-B14F-4D97-AF65-F5344CB8AC3E}">
        <p14:creationId xmlns:p14="http://schemas.microsoft.com/office/powerpoint/2010/main" val="4194003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D19919-8400-E857-2647-F359235C3B87}"/>
              </a:ext>
            </a:extLst>
          </p:cNvPr>
          <p:cNvSpPr>
            <a:spLocks noGrp="1"/>
          </p:cNvSpPr>
          <p:nvPr>
            <p:ph type="title"/>
          </p:nvPr>
        </p:nvSpPr>
        <p:spPr/>
        <p:txBody>
          <a:bodyPr/>
          <a:lstStyle/>
          <a:p>
            <a:r>
              <a:rPr lang="tr-TR" dirty="0" err="1"/>
              <a:t>Ripple</a:t>
            </a:r>
            <a:r>
              <a:rPr lang="tr-TR" dirty="0"/>
              <a:t> </a:t>
            </a:r>
            <a:r>
              <a:rPr lang="tr-TR" dirty="0" err="1"/>
              <a:t>Carry</a:t>
            </a:r>
            <a:r>
              <a:rPr lang="tr-TR" dirty="0"/>
              <a:t> </a:t>
            </a:r>
            <a:r>
              <a:rPr lang="tr-TR" dirty="0" err="1"/>
              <a:t>Adder</a:t>
            </a:r>
            <a:endParaRPr lang="tr-TR" dirty="0"/>
          </a:p>
        </p:txBody>
      </p:sp>
      <p:pic>
        <p:nvPicPr>
          <p:cNvPr id="5" name="İçerik Yer Tutucusu 4">
            <a:extLst>
              <a:ext uri="{FF2B5EF4-FFF2-40B4-BE49-F238E27FC236}">
                <a16:creationId xmlns:a16="http://schemas.microsoft.com/office/drawing/2014/main" id="{48079113-A7BB-5D96-342C-857506135FAB}"/>
              </a:ext>
            </a:extLst>
          </p:cNvPr>
          <p:cNvPicPr>
            <a:picLocks noGrp="1" noChangeAspect="1"/>
          </p:cNvPicPr>
          <p:nvPr>
            <p:ph idx="1"/>
          </p:nvPr>
        </p:nvPicPr>
        <p:blipFill>
          <a:blip r:embed="rId2"/>
          <a:stretch>
            <a:fillRect/>
          </a:stretch>
        </p:blipFill>
        <p:spPr>
          <a:xfrm>
            <a:off x="6096000" y="1496698"/>
            <a:ext cx="5029164" cy="4545328"/>
          </a:xfrm>
          <a:ln>
            <a:solidFill>
              <a:schemeClr val="accent1">
                <a:lumMod val="75000"/>
              </a:schemeClr>
            </a:solidFill>
          </a:ln>
        </p:spPr>
      </p:pic>
      <p:pic>
        <p:nvPicPr>
          <p:cNvPr id="3" name="Resim 2">
            <a:extLst>
              <a:ext uri="{FF2B5EF4-FFF2-40B4-BE49-F238E27FC236}">
                <a16:creationId xmlns:a16="http://schemas.microsoft.com/office/drawing/2014/main" id="{4CDEFAB7-B0FA-4EE0-91F8-6631237B2A96}"/>
              </a:ext>
            </a:extLst>
          </p:cNvPr>
          <p:cNvPicPr>
            <a:picLocks noChangeAspect="1"/>
          </p:cNvPicPr>
          <p:nvPr/>
        </p:nvPicPr>
        <p:blipFill>
          <a:blip r:embed="rId3"/>
          <a:stretch>
            <a:fillRect/>
          </a:stretch>
        </p:blipFill>
        <p:spPr>
          <a:xfrm>
            <a:off x="1052209" y="1496698"/>
            <a:ext cx="4247276" cy="2685972"/>
          </a:xfrm>
          <a:prstGeom prst="rect">
            <a:avLst/>
          </a:prstGeom>
          <a:ln>
            <a:solidFill>
              <a:schemeClr val="accent1"/>
            </a:solidFill>
          </a:ln>
        </p:spPr>
      </p:pic>
    </p:spTree>
    <p:extLst>
      <p:ext uri="{BB962C8B-B14F-4D97-AF65-F5344CB8AC3E}">
        <p14:creationId xmlns:p14="http://schemas.microsoft.com/office/powerpoint/2010/main" val="298736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C042790-2BEC-45B4-9EE4-948EE88B5401}"/>
              </a:ext>
            </a:extLst>
          </p:cNvPr>
          <p:cNvSpPr>
            <a:spLocks noGrp="1"/>
          </p:cNvSpPr>
          <p:nvPr>
            <p:ph type="title"/>
          </p:nvPr>
        </p:nvSpPr>
        <p:spPr/>
        <p:txBody>
          <a:bodyPr/>
          <a:lstStyle/>
          <a:p>
            <a:r>
              <a:rPr lang="tr-TR" dirty="0" err="1"/>
              <a:t>Ripple</a:t>
            </a:r>
            <a:r>
              <a:rPr lang="tr-TR" dirty="0"/>
              <a:t> </a:t>
            </a:r>
            <a:r>
              <a:rPr lang="tr-TR" dirty="0" err="1"/>
              <a:t>Carry</a:t>
            </a:r>
            <a:r>
              <a:rPr lang="tr-TR" dirty="0"/>
              <a:t> </a:t>
            </a:r>
            <a:r>
              <a:rPr lang="tr-TR" dirty="0" err="1"/>
              <a:t>Adder-Simulation</a:t>
            </a:r>
            <a:endParaRPr lang="tr-TR" dirty="0"/>
          </a:p>
        </p:txBody>
      </p:sp>
      <p:pic>
        <p:nvPicPr>
          <p:cNvPr id="4" name="İçerik Yer Tutucusu 3">
            <a:extLst>
              <a:ext uri="{FF2B5EF4-FFF2-40B4-BE49-F238E27FC236}">
                <a16:creationId xmlns:a16="http://schemas.microsoft.com/office/drawing/2014/main" id="{778327B9-5249-4223-BC33-AC0205913E4A}"/>
              </a:ext>
            </a:extLst>
          </p:cNvPr>
          <p:cNvPicPr>
            <a:picLocks noGrp="1" noChangeAspect="1"/>
          </p:cNvPicPr>
          <p:nvPr>
            <p:ph idx="1"/>
          </p:nvPr>
        </p:nvPicPr>
        <p:blipFill>
          <a:blip r:embed="rId2"/>
          <a:stretch>
            <a:fillRect/>
          </a:stretch>
        </p:blipFill>
        <p:spPr>
          <a:xfrm>
            <a:off x="1693133" y="1474237"/>
            <a:ext cx="8982112" cy="4683122"/>
          </a:xfrm>
          <a:prstGeom prst="rect">
            <a:avLst/>
          </a:prstGeom>
        </p:spPr>
      </p:pic>
    </p:spTree>
    <p:extLst>
      <p:ext uri="{BB962C8B-B14F-4D97-AF65-F5344CB8AC3E}">
        <p14:creationId xmlns:p14="http://schemas.microsoft.com/office/powerpoint/2010/main" val="3931474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1A24E7-CCF9-1190-1D16-B8A1B791C499}"/>
              </a:ext>
            </a:extLst>
          </p:cNvPr>
          <p:cNvSpPr>
            <a:spLocks noGrp="1"/>
          </p:cNvSpPr>
          <p:nvPr>
            <p:ph type="title"/>
          </p:nvPr>
        </p:nvSpPr>
        <p:spPr/>
        <p:txBody>
          <a:bodyPr/>
          <a:lstStyle/>
          <a:p>
            <a:r>
              <a:rPr lang="tr-TR" dirty="0" err="1"/>
              <a:t>Ripple</a:t>
            </a:r>
            <a:r>
              <a:rPr lang="tr-TR" dirty="0"/>
              <a:t> </a:t>
            </a:r>
            <a:r>
              <a:rPr lang="tr-TR" dirty="0" err="1"/>
              <a:t>Carry</a:t>
            </a:r>
            <a:r>
              <a:rPr lang="tr-TR" dirty="0"/>
              <a:t> </a:t>
            </a:r>
            <a:r>
              <a:rPr lang="tr-TR" dirty="0" err="1"/>
              <a:t>Adder</a:t>
            </a:r>
            <a:r>
              <a:rPr lang="tr-TR" dirty="0"/>
              <a:t>- </a:t>
            </a:r>
            <a:r>
              <a:rPr lang="tr-TR" dirty="0" err="1"/>
              <a:t>different</a:t>
            </a:r>
            <a:r>
              <a:rPr lang="tr-TR" dirty="0"/>
              <a:t> </a:t>
            </a:r>
            <a:r>
              <a:rPr lang="tr-TR" dirty="0" err="1"/>
              <a:t>delay</a:t>
            </a:r>
            <a:endParaRPr lang="tr-TR" dirty="0"/>
          </a:p>
        </p:txBody>
      </p:sp>
      <p:pic>
        <p:nvPicPr>
          <p:cNvPr id="11" name="İçerik Yer Tutucusu 10">
            <a:extLst>
              <a:ext uri="{FF2B5EF4-FFF2-40B4-BE49-F238E27FC236}">
                <a16:creationId xmlns:a16="http://schemas.microsoft.com/office/drawing/2014/main" id="{595199CF-04DF-3D82-AABE-F6726605F5B5}"/>
              </a:ext>
            </a:extLst>
          </p:cNvPr>
          <p:cNvPicPr>
            <a:picLocks noGrp="1" noChangeAspect="1"/>
          </p:cNvPicPr>
          <p:nvPr>
            <p:ph idx="1"/>
          </p:nvPr>
        </p:nvPicPr>
        <p:blipFill>
          <a:blip r:embed="rId2"/>
          <a:stretch>
            <a:fillRect/>
          </a:stretch>
        </p:blipFill>
        <p:spPr>
          <a:xfrm>
            <a:off x="2174033" y="1341801"/>
            <a:ext cx="7044612" cy="4933581"/>
          </a:xfrm>
          <a:prstGeom prst="rect">
            <a:avLst/>
          </a:prstGeom>
          <a:ln>
            <a:solidFill>
              <a:schemeClr val="accent1"/>
            </a:solidFill>
          </a:ln>
        </p:spPr>
      </p:pic>
    </p:spTree>
    <p:extLst>
      <p:ext uri="{BB962C8B-B14F-4D97-AF65-F5344CB8AC3E}">
        <p14:creationId xmlns:p14="http://schemas.microsoft.com/office/powerpoint/2010/main" val="1308040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975052D-9FCF-4B62-8E4C-01B27B8A4BD3}"/>
              </a:ext>
            </a:extLst>
          </p:cNvPr>
          <p:cNvSpPr>
            <a:spLocks noGrp="1"/>
          </p:cNvSpPr>
          <p:nvPr>
            <p:ph type="title"/>
          </p:nvPr>
        </p:nvSpPr>
        <p:spPr/>
        <p:txBody>
          <a:bodyPr/>
          <a:lstStyle/>
          <a:p>
            <a:r>
              <a:rPr lang="tr-TR" dirty="0" err="1"/>
              <a:t>Ripple</a:t>
            </a:r>
            <a:r>
              <a:rPr lang="tr-TR" dirty="0"/>
              <a:t> </a:t>
            </a:r>
            <a:r>
              <a:rPr lang="tr-TR" dirty="0" err="1"/>
              <a:t>Carry</a:t>
            </a:r>
            <a:r>
              <a:rPr lang="tr-TR" dirty="0"/>
              <a:t> </a:t>
            </a:r>
            <a:r>
              <a:rPr lang="tr-TR" dirty="0" err="1"/>
              <a:t>Adder</a:t>
            </a:r>
            <a:r>
              <a:rPr lang="tr-TR" dirty="0"/>
              <a:t>- </a:t>
            </a:r>
            <a:r>
              <a:rPr lang="tr-TR" dirty="0" err="1"/>
              <a:t>different</a:t>
            </a:r>
            <a:r>
              <a:rPr lang="tr-TR" dirty="0"/>
              <a:t> </a:t>
            </a:r>
            <a:r>
              <a:rPr lang="tr-TR" dirty="0" err="1"/>
              <a:t>delay</a:t>
            </a:r>
            <a:endParaRPr lang="tr-TR" dirty="0"/>
          </a:p>
        </p:txBody>
      </p:sp>
      <p:pic>
        <p:nvPicPr>
          <p:cNvPr id="5" name="İçerik Yer Tutucusu 4">
            <a:extLst>
              <a:ext uri="{FF2B5EF4-FFF2-40B4-BE49-F238E27FC236}">
                <a16:creationId xmlns:a16="http://schemas.microsoft.com/office/drawing/2014/main" id="{5C8B9328-C069-4FC4-A5D5-C74061DB31B3}"/>
              </a:ext>
            </a:extLst>
          </p:cNvPr>
          <p:cNvPicPr>
            <a:picLocks noGrp="1" noChangeAspect="1"/>
          </p:cNvPicPr>
          <p:nvPr>
            <p:ph idx="1"/>
          </p:nvPr>
        </p:nvPicPr>
        <p:blipFill>
          <a:blip r:embed="rId2"/>
          <a:stretch>
            <a:fillRect/>
          </a:stretch>
        </p:blipFill>
        <p:spPr>
          <a:xfrm rot="16200000">
            <a:off x="1581163" y="1235594"/>
            <a:ext cx="3568314" cy="5257802"/>
          </a:xfrm>
          <a:prstGeom prst="rect">
            <a:avLst/>
          </a:prstGeom>
          <a:ln>
            <a:solidFill>
              <a:schemeClr val="accent1"/>
            </a:solidFill>
          </a:ln>
        </p:spPr>
      </p:pic>
      <p:pic>
        <p:nvPicPr>
          <p:cNvPr id="3" name="Resim 2">
            <a:extLst>
              <a:ext uri="{FF2B5EF4-FFF2-40B4-BE49-F238E27FC236}">
                <a16:creationId xmlns:a16="http://schemas.microsoft.com/office/drawing/2014/main" id="{7BCD377D-8D19-44D6-852E-6BEA1D6B16BA}"/>
              </a:ext>
            </a:extLst>
          </p:cNvPr>
          <p:cNvPicPr>
            <a:picLocks noChangeAspect="1"/>
          </p:cNvPicPr>
          <p:nvPr/>
        </p:nvPicPr>
        <p:blipFill>
          <a:blip r:embed="rId3"/>
          <a:stretch>
            <a:fillRect/>
          </a:stretch>
        </p:blipFill>
        <p:spPr>
          <a:xfrm>
            <a:off x="6291828" y="2528596"/>
            <a:ext cx="4994702" cy="2305247"/>
          </a:xfrm>
          <a:prstGeom prst="rect">
            <a:avLst/>
          </a:prstGeom>
        </p:spPr>
      </p:pic>
    </p:spTree>
    <p:extLst>
      <p:ext uri="{BB962C8B-B14F-4D97-AF65-F5344CB8AC3E}">
        <p14:creationId xmlns:p14="http://schemas.microsoft.com/office/powerpoint/2010/main" val="215210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140283-160E-4592-EC61-84760826DD14}"/>
              </a:ext>
            </a:extLst>
          </p:cNvPr>
          <p:cNvSpPr>
            <a:spLocks noGrp="1"/>
          </p:cNvSpPr>
          <p:nvPr>
            <p:ph type="title"/>
          </p:nvPr>
        </p:nvSpPr>
        <p:spPr/>
        <p:txBody>
          <a:bodyPr/>
          <a:lstStyle/>
          <a:p>
            <a:r>
              <a:rPr lang="tr-TR" dirty="0"/>
              <a:t>4x1 MUX</a:t>
            </a:r>
          </a:p>
        </p:txBody>
      </p:sp>
      <p:pic>
        <p:nvPicPr>
          <p:cNvPr id="4" name="İçerik Yer Tutucusu 3">
            <a:extLst>
              <a:ext uri="{FF2B5EF4-FFF2-40B4-BE49-F238E27FC236}">
                <a16:creationId xmlns:a16="http://schemas.microsoft.com/office/drawing/2014/main" id="{EEA31BDA-135D-31DF-1276-6ACA806171A8}"/>
              </a:ext>
            </a:extLst>
          </p:cNvPr>
          <p:cNvPicPr>
            <a:picLocks noGrp="1" noChangeAspect="1"/>
          </p:cNvPicPr>
          <p:nvPr>
            <p:ph idx="1"/>
          </p:nvPr>
        </p:nvPicPr>
        <p:blipFill>
          <a:blip r:embed="rId2"/>
          <a:stretch>
            <a:fillRect/>
          </a:stretch>
        </p:blipFill>
        <p:spPr>
          <a:xfrm>
            <a:off x="2351573" y="1825625"/>
            <a:ext cx="7488853" cy="4351338"/>
          </a:xfrm>
          <a:prstGeom prst="rect">
            <a:avLst/>
          </a:prstGeom>
        </p:spPr>
      </p:pic>
    </p:spTree>
    <p:extLst>
      <p:ext uri="{BB962C8B-B14F-4D97-AF65-F5344CB8AC3E}">
        <p14:creationId xmlns:p14="http://schemas.microsoft.com/office/powerpoint/2010/main" val="141074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713E9B-1998-52A8-323A-A2177E5A12BD}"/>
              </a:ext>
            </a:extLst>
          </p:cNvPr>
          <p:cNvSpPr>
            <a:spLocks noGrp="1"/>
          </p:cNvSpPr>
          <p:nvPr>
            <p:ph type="title"/>
          </p:nvPr>
        </p:nvSpPr>
        <p:spPr/>
        <p:txBody>
          <a:bodyPr/>
          <a:lstStyle/>
          <a:p>
            <a:r>
              <a:rPr lang="tr-TR" dirty="0"/>
              <a:t>FIFO </a:t>
            </a:r>
            <a:r>
              <a:rPr lang="tr-TR" dirty="0" err="1"/>
              <a:t>design</a:t>
            </a:r>
            <a:endParaRPr lang="tr-TR" dirty="0"/>
          </a:p>
        </p:txBody>
      </p:sp>
      <p:pic>
        <p:nvPicPr>
          <p:cNvPr id="5" name="İçerik Yer Tutucusu 4">
            <a:extLst>
              <a:ext uri="{FF2B5EF4-FFF2-40B4-BE49-F238E27FC236}">
                <a16:creationId xmlns:a16="http://schemas.microsoft.com/office/drawing/2014/main" id="{390A958D-8AAB-B368-3418-A92F296CE64C}"/>
              </a:ext>
            </a:extLst>
          </p:cNvPr>
          <p:cNvPicPr>
            <a:picLocks noGrp="1" noChangeAspect="1"/>
          </p:cNvPicPr>
          <p:nvPr>
            <p:ph idx="1"/>
          </p:nvPr>
        </p:nvPicPr>
        <p:blipFill>
          <a:blip r:embed="rId2"/>
          <a:stretch>
            <a:fillRect/>
          </a:stretch>
        </p:blipFill>
        <p:spPr>
          <a:xfrm>
            <a:off x="6635893" y="1513407"/>
            <a:ext cx="4139410" cy="4705178"/>
          </a:xfrm>
          <a:ln>
            <a:solidFill>
              <a:schemeClr val="accent1">
                <a:lumMod val="75000"/>
              </a:schemeClr>
            </a:solidFill>
          </a:ln>
        </p:spPr>
      </p:pic>
      <p:pic>
        <p:nvPicPr>
          <p:cNvPr id="7" name="Resim 6">
            <a:extLst>
              <a:ext uri="{FF2B5EF4-FFF2-40B4-BE49-F238E27FC236}">
                <a16:creationId xmlns:a16="http://schemas.microsoft.com/office/drawing/2014/main" id="{933051D0-652B-B036-4891-54A9B67781E9}"/>
              </a:ext>
            </a:extLst>
          </p:cNvPr>
          <p:cNvPicPr>
            <a:picLocks noChangeAspect="1"/>
          </p:cNvPicPr>
          <p:nvPr/>
        </p:nvPicPr>
        <p:blipFill>
          <a:blip r:embed="rId3"/>
          <a:stretch>
            <a:fillRect/>
          </a:stretch>
        </p:blipFill>
        <p:spPr>
          <a:xfrm>
            <a:off x="838200" y="1513407"/>
            <a:ext cx="5004255" cy="4892037"/>
          </a:xfrm>
          <a:prstGeom prst="rect">
            <a:avLst/>
          </a:prstGeom>
          <a:ln>
            <a:solidFill>
              <a:schemeClr val="accent1">
                <a:lumMod val="75000"/>
              </a:schemeClr>
            </a:solidFill>
          </a:ln>
        </p:spPr>
      </p:pic>
    </p:spTree>
    <p:extLst>
      <p:ext uri="{BB962C8B-B14F-4D97-AF65-F5344CB8AC3E}">
        <p14:creationId xmlns:p14="http://schemas.microsoft.com/office/powerpoint/2010/main" val="678267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B6E72A1-608A-4C5C-8F00-8B63546515E0}"/>
              </a:ext>
            </a:extLst>
          </p:cNvPr>
          <p:cNvSpPr>
            <a:spLocks noGrp="1"/>
          </p:cNvSpPr>
          <p:nvPr>
            <p:ph type="title"/>
          </p:nvPr>
        </p:nvSpPr>
        <p:spPr/>
        <p:txBody>
          <a:bodyPr/>
          <a:lstStyle/>
          <a:p>
            <a:r>
              <a:rPr lang="tr-TR" dirty="0"/>
              <a:t>FIFO </a:t>
            </a:r>
            <a:r>
              <a:rPr lang="tr-TR" dirty="0" err="1"/>
              <a:t>Simulation</a:t>
            </a:r>
            <a:endParaRPr lang="tr-TR" dirty="0"/>
          </a:p>
        </p:txBody>
      </p:sp>
      <p:pic>
        <p:nvPicPr>
          <p:cNvPr id="6" name="İçerik Yer Tutucusu 5">
            <a:extLst>
              <a:ext uri="{FF2B5EF4-FFF2-40B4-BE49-F238E27FC236}">
                <a16:creationId xmlns:a16="http://schemas.microsoft.com/office/drawing/2014/main" id="{CEBD5AE4-B5B4-4701-B4D3-4D3BF4F56571}"/>
              </a:ext>
            </a:extLst>
          </p:cNvPr>
          <p:cNvPicPr>
            <a:picLocks noGrp="1" noChangeAspect="1"/>
          </p:cNvPicPr>
          <p:nvPr>
            <p:ph idx="1"/>
          </p:nvPr>
        </p:nvPicPr>
        <p:blipFill>
          <a:blip r:embed="rId2"/>
          <a:stretch>
            <a:fillRect/>
          </a:stretch>
        </p:blipFill>
        <p:spPr>
          <a:xfrm>
            <a:off x="1210847" y="1390262"/>
            <a:ext cx="9938258" cy="4758710"/>
          </a:xfrm>
          <a:prstGeom prst="rect">
            <a:avLst/>
          </a:prstGeom>
        </p:spPr>
      </p:pic>
    </p:spTree>
    <p:extLst>
      <p:ext uri="{BB962C8B-B14F-4D97-AF65-F5344CB8AC3E}">
        <p14:creationId xmlns:p14="http://schemas.microsoft.com/office/powerpoint/2010/main" val="220576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84C3AE3-F69D-46CB-AC31-EBCD7D8B549C}"/>
              </a:ext>
            </a:extLst>
          </p:cNvPr>
          <p:cNvSpPr>
            <a:spLocks noGrp="1"/>
          </p:cNvSpPr>
          <p:nvPr>
            <p:ph type="title"/>
          </p:nvPr>
        </p:nvSpPr>
        <p:spPr/>
        <p:txBody>
          <a:bodyPr/>
          <a:lstStyle/>
          <a:p>
            <a:r>
              <a:rPr lang="tr-TR" dirty="0"/>
              <a:t>FIFO </a:t>
            </a:r>
            <a:r>
              <a:rPr lang="tr-TR" dirty="0" err="1"/>
              <a:t>wr_pointer</a:t>
            </a:r>
            <a:r>
              <a:rPr lang="tr-TR" dirty="0"/>
              <a:t> </a:t>
            </a:r>
            <a:r>
              <a:rPr lang="tr-TR" dirty="0" err="1"/>
              <a:t>rd_pointer</a:t>
            </a:r>
            <a:endParaRPr lang="tr-TR" dirty="0"/>
          </a:p>
        </p:txBody>
      </p:sp>
      <p:pic>
        <p:nvPicPr>
          <p:cNvPr id="8" name="İçerik Yer Tutucusu 7">
            <a:extLst>
              <a:ext uri="{FF2B5EF4-FFF2-40B4-BE49-F238E27FC236}">
                <a16:creationId xmlns:a16="http://schemas.microsoft.com/office/drawing/2014/main" id="{6578E827-2FB3-43CF-931B-F9E9D930E1CD}"/>
              </a:ext>
            </a:extLst>
          </p:cNvPr>
          <p:cNvPicPr>
            <a:picLocks noGrp="1" noChangeAspect="1"/>
          </p:cNvPicPr>
          <p:nvPr>
            <p:ph idx="1"/>
          </p:nvPr>
        </p:nvPicPr>
        <p:blipFill>
          <a:blip r:embed="rId2"/>
          <a:stretch>
            <a:fillRect/>
          </a:stretch>
        </p:blipFill>
        <p:spPr>
          <a:xfrm>
            <a:off x="1579738" y="1690688"/>
            <a:ext cx="9299685" cy="4043581"/>
          </a:xfrm>
          <a:prstGeom prst="rect">
            <a:avLst/>
          </a:prstGeom>
        </p:spPr>
      </p:pic>
    </p:spTree>
    <p:extLst>
      <p:ext uri="{BB962C8B-B14F-4D97-AF65-F5344CB8AC3E}">
        <p14:creationId xmlns:p14="http://schemas.microsoft.com/office/powerpoint/2010/main" val="114765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85F76A-14B7-F06B-424D-0C261A66784D}"/>
              </a:ext>
            </a:extLst>
          </p:cNvPr>
          <p:cNvSpPr>
            <a:spLocks noGrp="1"/>
          </p:cNvSpPr>
          <p:nvPr>
            <p:ph type="title"/>
          </p:nvPr>
        </p:nvSpPr>
        <p:spPr/>
        <p:txBody>
          <a:bodyPr/>
          <a:lstStyle/>
          <a:p>
            <a:r>
              <a:rPr lang="tr-TR" dirty="0"/>
              <a:t>FIFO </a:t>
            </a:r>
            <a:r>
              <a:rPr lang="tr-TR" dirty="0" err="1"/>
              <a:t>Structure</a:t>
            </a:r>
            <a:r>
              <a:rPr lang="tr-TR" dirty="0"/>
              <a:t> </a:t>
            </a:r>
            <a:r>
              <a:rPr lang="tr-TR" dirty="0" err="1"/>
              <a:t>and</a:t>
            </a:r>
            <a:r>
              <a:rPr lang="tr-TR" dirty="0"/>
              <a:t> </a:t>
            </a:r>
            <a:r>
              <a:rPr lang="tr-TR" dirty="0" err="1"/>
              <a:t>Simulation</a:t>
            </a:r>
            <a:endParaRPr lang="tr-TR" dirty="0"/>
          </a:p>
        </p:txBody>
      </p:sp>
      <p:pic>
        <p:nvPicPr>
          <p:cNvPr id="5" name="İçerik Yer Tutucusu 4">
            <a:extLst>
              <a:ext uri="{FF2B5EF4-FFF2-40B4-BE49-F238E27FC236}">
                <a16:creationId xmlns:a16="http://schemas.microsoft.com/office/drawing/2014/main" id="{7C661508-E54A-8324-9431-48BA5B12267B}"/>
              </a:ext>
            </a:extLst>
          </p:cNvPr>
          <p:cNvPicPr>
            <a:picLocks noGrp="1" noChangeAspect="1"/>
          </p:cNvPicPr>
          <p:nvPr>
            <p:ph idx="1"/>
          </p:nvPr>
        </p:nvPicPr>
        <p:blipFill>
          <a:blip r:embed="rId2"/>
          <a:stretch>
            <a:fillRect/>
          </a:stretch>
        </p:blipFill>
        <p:spPr>
          <a:xfrm>
            <a:off x="154997" y="1889481"/>
            <a:ext cx="2430886" cy="2713724"/>
          </a:xfrm>
        </p:spPr>
      </p:pic>
      <p:pic>
        <p:nvPicPr>
          <p:cNvPr id="7" name="Resim 6">
            <a:extLst>
              <a:ext uri="{FF2B5EF4-FFF2-40B4-BE49-F238E27FC236}">
                <a16:creationId xmlns:a16="http://schemas.microsoft.com/office/drawing/2014/main" id="{A75086B2-83CD-B2C6-DDCE-D9481351C275}"/>
              </a:ext>
            </a:extLst>
          </p:cNvPr>
          <p:cNvPicPr>
            <a:picLocks noChangeAspect="1"/>
          </p:cNvPicPr>
          <p:nvPr/>
        </p:nvPicPr>
        <p:blipFill>
          <a:blip r:embed="rId3"/>
          <a:stretch>
            <a:fillRect/>
          </a:stretch>
        </p:blipFill>
        <p:spPr>
          <a:xfrm>
            <a:off x="2445924" y="1724792"/>
            <a:ext cx="9418207" cy="4768083"/>
          </a:xfrm>
          <a:prstGeom prst="rect">
            <a:avLst/>
          </a:prstGeom>
        </p:spPr>
      </p:pic>
    </p:spTree>
    <p:extLst>
      <p:ext uri="{BB962C8B-B14F-4D97-AF65-F5344CB8AC3E}">
        <p14:creationId xmlns:p14="http://schemas.microsoft.com/office/powerpoint/2010/main" val="2773468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4BF0E36-858E-40C2-9762-F8A6782780D1}"/>
              </a:ext>
            </a:extLst>
          </p:cNvPr>
          <p:cNvSpPr>
            <a:spLocks noGrp="1"/>
          </p:cNvSpPr>
          <p:nvPr>
            <p:ph type="title"/>
          </p:nvPr>
        </p:nvSpPr>
        <p:spPr/>
        <p:txBody>
          <a:bodyPr/>
          <a:lstStyle/>
          <a:p>
            <a:r>
              <a:rPr lang="tr-TR" dirty="0"/>
              <a:t>UART </a:t>
            </a:r>
            <a:r>
              <a:rPr lang="tr-TR" dirty="0" err="1"/>
              <a:t>Module</a:t>
            </a:r>
            <a:endParaRPr lang="tr-TR" dirty="0"/>
          </a:p>
        </p:txBody>
      </p:sp>
      <p:pic>
        <p:nvPicPr>
          <p:cNvPr id="4" name="İçerik Yer Tutucusu 3">
            <a:extLst>
              <a:ext uri="{FF2B5EF4-FFF2-40B4-BE49-F238E27FC236}">
                <a16:creationId xmlns:a16="http://schemas.microsoft.com/office/drawing/2014/main" id="{AD2B8EF6-5B4D-42C7-B0B8-638E5AD726E5}"/>
              </a:ext>
            </a:extLst>
          </p:cNvPr>
          <p:cNvPicPr>
            <a:picLocks noGrp="1" noChangeAspect="1"/>
          </p:cNvPicPr>
          <p:nvPr>
            <p:ph idx="1"/>
          </p:nvPr>
        </p:nvPicPr>
        <p:blipFill>
          <a:blip r:embed="rId2"/>
          <a:stretch>
            <a:fillRect/>
          </a:stretch>
        </p:blipFill>
        <p:spPr>
          <a:xfrm>
            <a:off x="2019346" y="1825625"/>
            <a:ext cx="8153308" cy="4351338"/>
          </a:xfrm>
          <a:prstGeom prst="rect">
            <a:avLst/>
          </a:prstGeom>
        </p:spPr>
      </p:pic>
    </p:spTree>
    <p:extLst>
      <p:ext uri="{BB962C8B-B14F-4D97-AF65-F5344CB8AC3E}">
        <p14:creationId xmlns:p14="http://schemas.microsoft.com/office/powerpoint/2010/main" val="3952009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68DAAC-0A9D-B320-A5CA-D517C75DB52F}"/>
              </a:ext>
            </a:extLst>
          </p:cNvPr>
          <p:cNvSpPr>
            <a:spLocks noGrp="1"/>
          </p:cNvSpPr>
          <p:nvPr>
            <p:ph type="title"/>
          </p:nvPr>
        </p:nvSpPr>
        <p:spPr/>
        <p:txBody>
          <a:bodyPr/>
          <a:lstStyle/>
          <a:p>
            <a:r>
              <a:rPr lang="tr-TR" dirty="0"/>
              <a:t>UART</a:t>
            </a:r>
          </a:p>
        </p:txBody>
      </p:sp>
      <p:pic>
        <p:nvPicPr>
          <p:cNvPr id="5" name="İçerik Yer Tutucusu 4">
            <a:extLst>
              <a:ext uri="{FF2B5EF4-FFF2-40B4-BE49-F238E27FC236}">
                <a16:creationId xmlns:a16="http://schemas.microsoft.com/office/drawing/2014/main" id="{6EDA499B-A244-3E7D-658A-C7FFF754C325}"/>
              </a:ext>
            </a:extLst>
          </p:cNvPr>
          <p:cNvPicPr>
            <a:picLocks noGrp="1" noChangeAspect="1"/>
          </p:cNvPicPr>
          <p:nvPr>
            <p:ph idx="1"/>
          </p:nvPr>
        </p:nvPicPr>
        <p:blipFill>
          <a:blip r:embed="rId2"/>
          <a:stretch>
            <a:fillRect/>
          </a:stretch>
        </p:blipFill>
        <p:spPr>
          <a:xfrm>
            <a:off x="2264245" y="1489723"/>
            <a:ext cx="7812800" cy="4351338"/>
          </a:xfrm>
        </p:spPr>
      </p:pic>
    </p:spTree>
    <p:extLst>
      <p:ext uri="{BB962C8B-B14F-4D97-AF65-F5344CB8AC3E}">
        <p14:creationId xmlns:p14="http://schemas.microsoft.com/office/powerpoint/2010/main" val="2545397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1794EC-AA69-E277-52A0-926D11ADA785}"/>
              </a:ext>
            </a:extLst>
          </p:cNvPr>
          <p:cNvSpPr>
            <a:spLocks noGrp="1"/>
          </p:cNvSpPr>
          <p:nvPr>
            <p:ph type="title"/>
          </p:nvPr>
        </p:nvSpPr>
        <p:spPr/>
        <p:txBody>
          <a:bodyPr/>
          <a:lstStyle/>
          <a:p>
            <a:r>
              <a:rPr lang="tr-TR" dirty="0"/>
              <a:t>UART </a:t>
            </a:r>
            <a:r>
              <a:rPr lang="tr-TR" dirty="0" err="1"/>
              <a:t>Transmitter</a:t>
            </a:r>
            <a:r>
              <a:rPr lang="tr-TR" dirty="0"/>
              <a:t> TX</a:t>
            </a:r>
          </a:p>
        </p:txBody>
      </p:sp>
      <p:pic>
        <p:nvPicPr>
          <p:cNvPr id="5" name="İçerik Yer Tutucusu 4">
            <a:extLst>
              <a:ext uri="{FF2B5EF4-FFF2-40B4-BE49-F238E27FC236}">
                <a16:creationId xmlns:a16="http://schemas.microsoft.com/office/drawing/2014/main" id="{830C2F8C-A063-1E1D-6E7D-F83154BEAD93}"/>
              </a:ext>
            </a:extLst>
          </p:cNvPr>
          <p:cNvPicPr>
            <a:picLocks noGrp="1" noChangeAspect="1"/>
          </p:cNvPicPr>
          <p:nvPr>
            <p:ph idx="1"/>
          </p:nvPr>
        </p:nvPicPr>
        <p:blipFill>
          <a:blip r:embed="rId2"/>
          <a:stretch>
            <a:fillRect/>
          </a:stretch>
        </p:blipFill>
        <p:spPr>
          <a:xfrm>
            <a:off x="2806460" y="1510898"/>
            <a:ext cx="6579079" cy="4666065"/>
          </a:xfrm>
        </p:spPr>
      </p:pic>
    </p:spTree>
    <p:extLst>
      <p:ext uri="{BB962C8B-B14F-4D97-AF65-F5344CB8AC3E}">
        <p14:creationId xmlns:p14="http://schemas.microsoft.com/office/powerpoint/2010/main" val="4170881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547FDA-9F7A-9499-91F8-67344E57DD96}"/>
              </a:ext>
            </a:extLst>
          </p:cNvPr>
          <p:cNvSpPr>
            <a:spLocks noGrp="1"/>
          </p:cNvSpPr>
          <p:nvPr>
            <p:ph type="title"/>
          </p:nvPr>
        </p:nvSpPr>
        <p:spPr/>
        <p:txBody>
          <a:bodyPr/>
          <a:lstStyle/>
          <a:p>
            <a:r>
              <a:rPr lang="tr-TR" dirty="0"/>
              <a:t>UART </a:t>
            </a:r>
            <a:r>
              <a:rPr lang="tr-TR" dirty="0" err="1"/>
              <a:t>Transmitter</a:t>
            </a:r>
            <a:r>
              <a:rPr lang="tr-TR" dirty="0"/>
              <a:t> TX</a:t>
            </a:r>
          </a:p>
        </p:txBody>
      </p:sp>
      <p:pic>
        <p:nvPicPr>
          <p:cNvPr id="5" name="İçerik Yer Tutucusu 4">
            <a:extLst>
              <a:ext uri="{FF2B5EF4-FFF2-40B4-BE49-F238E27FC236}">
                <a16:creationId xmlns:a16="http://schemas.microsoft.com/office/drawing/2014/main" id="{86C4BAA2-5ECA-6627-69B8-DAF080768486}"/>
              </a:ext>
            </a:extLst>
          </p:cNvPr>
          <p:cNvPicPr>
            <a:picLocks noGrp="1" noChangeAspect="1"/>
          </p:cNvPicPr>
          <p:nvPr>
            <p:ph idx="1"/>
          </p:nvPr>
        </p:nvPicPr>
        <p:blipFill>
          <a:blip r:embed="rId2"/>
          <a:stretch>
            <a:fillRect/>
          </a:stretch>
        </p:blipFill>
        <p:spPr>
          <a:xfrm>
            <a:off x="439712" y="1283360"/>
            <a:ext cx="6241006" cy="5005571"/>
          </a:xfrm>
        </p:spPr>
      </p:pic>
      <p:pic>
        <p:nvPicPr>
          <p:cNvPr id="3" name="Resim 2">
            <a:extLst>
              <a:ext uri="{FF2B5EF4-FFF2-40B4-BE49-F238E27FC236}">
                <a16:creationId xmlns:a16="http://schemas.microsoft.com/office/drawing/2014/main" id="{C3A62885-025F-4355-B7D7-A2B69E32A345}"/>
              </a:ext>
            </a:extLst>
          </p:cNvPr>
          <p:cNvPicPr>
            <a:picLocks noChangeAspect="1"/>
          </p:cNvPicPr>
          <p:nvPr/>
        </p:nvPicPr>
        <p:blipFill rotWithShape="1">
          <a:blip r:embed="rId3"/>
          <a:srcRect l="4249" r="13210" b="3985"/>
          <a:stretch/>
        </p:blipFill>
        <p:spPr>
          <a:xfrm>
            <a:off x="7079206" y="556731"/>
            <a:ext cx="4673082" cy="5732200"/>
          </a:xfrm>
          <a:prstGeom prst="rect">
            <a:avLst/>
          </a:prstGeom>
        </p:spPr>
      </p:pic>
    </p:spTree>
    <p:extLst>
      <p:ext uri="{BB962C8B-B14F-4D97-AF65-F5344CB8AC3E}">
        <p14:creationId xmlns:p14="http://schemas.microsoft.com/office/powerpoint/2010/main" val="2721655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46E472-C63A-9CF1-B818-883FEFC1ECB1}"/>
              </a:ext>
            </a:extLst>
          </p:cNvPr>
          <p:cNvSpPr>
            <a:spLocks noGrp="1"/>
          </p:cNvSpPr>
          <p:nvPr>
            <p:ph type="title"/>
          </p:nvPr>
        </p:nvSpPr>
        <p:spPr/>
        <p:txBody>
          <a:bodyPr/>
          <a:lstStyle/>
          <a:p>
            <a:r>
              <a:rPr lang="tr-TR" dirty="0"/>
              <a:t>UART TX </a:t>
            </a:r>
            <a:r>
              <a:rPr lang="tr-TR" dirty="0" err="1"/>
              <a:t>code</a:t>
            </a:r>
            <a:endParaRPr lang="tr-TR" dirty="0"/>
          </a:p>
        </p:txBody>
      </p:sp>
      <p:pic>
        <p:nvPicPr>
          <p:cNvPr id="5" name="İçerik Yer Tutucusu 4">
            <a:extLst>
              <a:ext uri="{FF2B5EF4-FFF2-40B4-BE49-F238E27FC236}">
                <a16:creationId xmlns:a16="http://schemas.microsoft.com/office/drawing/2014/main" id="{53C2A155-DE6D-549A-ACF9-C52048CE27F1}"/>
              </a:ext>
            </a:extLst>
          </p:cNvPr>
          <p:cNvPicPr>
            <a:picLocks noGrp="1" noChangeAspect="1"/>
          </p:cNvPicPr>
          <p:nvPr>
            <p:ph idx="1"/>
          </p:nvPr>
        </p:nvPicPr>
        <p:blipFill>
          <a:blip r:embed="rId2"/>
          <a:stretch>
            <a:fillRect/>
          </a:stretch>
        </p:blipFill>
        <p:spPr>
          <a:xfrm>
            <a:off x="6741741" y="1214519"/>
            <a:ext cx="4470611" cy="5071020"/>
          </a:xfrm>
          <a:ln>
            <a:solidFill>
              <a:schemeClr val="accent1"/>
            </a:solidFill>
          </a:ln>
        </p:spPr>
      </p:pic>
      <p:pic>
        <p:nvPicPr>
          <p:cNvPr id="7" name="Resim 6">
            <a:extLst>
              <a:ext uri="{FF2B5EF4-FFF2-40B4-BE49-F238E27FC236}">
                <a16:creationId xmlns:a16="http://schemas.microsoft.com/office/drawing/2014/main" id="{3ED1E8F9-F78B-2F09-BA52-741C23B0FC6D}"/>
              </a:ext>
            </a:extLst>
          </p:cNvPr>
          <p:cNvPicPr>
            <a:picLocks noChangeAspect="1"/>
          </p:cNvPicPr>
          <p:nvPr/>
        </p:nvPicPr>
        <p:blipFill>
          <a:blip r:embed="rId3"/>
          <a:stretch>
            <a:fillRect/>
          </a:stretch>
        </p:blipFill>
        <p:spPr>
          <a:xfrm>
            <a:off x="650530" y="1646135"/>
            <a:ext cx="5601185" cy="4846740"/>
          </a:xfrm>
          <a:prstGeom prst="rect">
            <a:avLst/>
          </a:prstGeom>
          <a:ln>
            <a:solidFill>
              <a:schemeClr val="accent1"/>
            </a:solidFill>
          </a:ln>
        </p:spPr>
      </p:pic>
    </p:spTree>
    <p:extLst>
      <p:ext uri="{BB962C8B-B14F-4D97-AF65-F5344CB8AC3E}">
        <p14:creationId xmlns:p14="http://schemas.microsoft.com/office/powerpoint/2010/main" val="2847175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67789C-FB96-9E66-2065-C001A4C80592}"/>
              </a:ext>
            </a:extLst>
          </p:cNvPr>
          <p:cNvSpPr>
            <a:spLocks noGrp="1"/>
          </p:cNvSpPr>
          <p:nvPr>
            <p:ph type="title"/>
          </p:nvPr>
        </p:nvSpPr>
        <p:spPr/>
        <p:txBody>
          <a:bodyPr/>
          <a:lstStyle/>
          <a:p>
            <a:r>
              <a:rPr lang="tr-TR" dirty="0"/>
              <a:t>UART TX </a:t>
            </a:r>
          </a:p>
        </p:txBody>
      </p:sp>
      <p:pic>
        <p:nvPicPr>
          <p:cNvPr id="15" name="İçerik Yer Tutucusu 14">
            <a:extLst>
              <a:ext uri="{FF2B5EF4-FFF2-40B4-BE49-F238E27FC236}">
                <a16:creationId xmlns:a16="http://schemas.microsoft.com/office/drawing/2014/main" id="{9AB16A7B-216D-FE51-C150-96271AEE15FC}"/>
              </a:ext>
            </a:extLst>
          </p:cNvPr>
          <p:cNvPicPr>
            <a:picLocks noGrp="1" noChangeAspect="1"/>
          </p:cNvPicPr>
          <p:nvPr>
            <p:ph idx="1"/>
          </p:nvPr>
        </p:nvPicPr>
        <p:blipFill rotWithShape="1">
          <a:blip r:embed="rId2"/>
          <a:srcRect l="511" t="228" r="-511" b="50000"/>
          <a:stretch/>
        </p:blipFill>
        <p:spPr>
          <a:xfrm>
            <a:off x="1067939" y="1818671"/>
            <a:ext cx="4560516" cy="3220657"/>
          </a:xfrm>
          <a:prstGeom prst="rect">
            <a:avLst/>
          </a:prstGeom>
          <a:ln>
            <a:solidFill>
              <a:schemeClr val="accent1"/>
            </a:solidFill>
          </a:ln>
        </p:spPr>
      </p:pic>
      <p:pic>
        <p:nvPicPr>
          <p:cNvPr id="17" name="Resim 16">
            <a:extLst>
              <a:ext uri="{FF2B5EF4-FFF2-40B4-BE49-F238E27FC236}">
                <a16:creationId xmlns:a16="http://schemas.microsoft.com/office/drawing/2014/main" id="{B2581131-8116-455A-A269-5242170E7A44}"/>
              </a:ext>
            </a:extLst>
          </p:cNvPr>
          <p:cNvPicPr>
            <a:picLocks noChangeAspect="1"/>
          </p:cNvPicPr>
          <p:nvPr/>
        </p:nvPicPr>
        <p:blipFill>
          <a:blip r:embed="rId3"/>
          <a:stretch>
            <a:fillRect/>
          </a:stretch>
        </p:blipFill>
        <p:spPr>
          <a:xfrm>
            <a:off x="6433815" y="1818671"/>
            <a:ext cx="4656223" cy="3254022"/>
          </a:xfrm>
          <a:prstGeom prst="rect">
            <a:avLst/>
          </a:prstGeom>
          <a:ln>
            <a:solidFill>
              <a:schemeClr val="accent1"/>
            </a:solidFill>
          </a:ln>
        </p:spPr>
      </p:pic>
      <p:cxnSp>
        <p:nvCxnSpPr>
          <p:cNvPr id="20" name="Düz Ok Bağlayıcısı 19">
            <a:extLst>
              <a:ext uri="{FF2B5EF4-FFF2-40B4-BE49-F238E27FC236}">
                <a16:creationId xmlns:a16="http://schemas.microsoft.com/office/drawing/2014/main" id="{D033BFFD-6687-789D-962A-8758DD71713C}"/>
              </a:ext>
            </a:extLst>
          </p:cNvPr>
          <p:cNvCxnSpPr/>
          <p:nvPr/>
        </p:nvCxnSpPr>
        <p:spPr>
          <a:xfrm>
            <a:off x="601884" y="3595295"/>
            <a:ext cx="13681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3364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6D814F-1798-6C2D-C56A-2A6E23D981FE}"/>
              </a:ext>
            </a:extLst>
          </p:cNvPr>
          <p:cNvSpPr>
            <a:spLocks noGrp="1"/>
          </p:cNvSpPr>
          <p:nvPr>
            <p:ph type="title"/>
          </p:nvPr>
        </p:nvSpPr>
        <p:spPr/>
        <p:txBody>
          <a:bodyPr/>
          <a:lstStyle/>
          <a:p>
            <a:r>
              <a:rPr lang="tr-TR" dirty="0"/>
              <a:t>4x1 MUX</a:t>
            </a:r>
          </a:p>
        </p:txBody>
      </p:sp>
      <p:pic>
        <p:nvPicPr>
          <p:cNvPr id="5" name="İçerik Yer Tutucusu 4">
            <a:extLst>
              <a:ext uri="{FF2B5EF4-FFF2-40B4-BE49-F238E27FC236}">
                <a16:creationId xmlns:a16="http://schemas.microsoft.com/office/drawing/2014/main" id="{31BBDB9F-7001-08B4-8E30-7ABF08F583F7}"/>
              </a:ext>
            </a:extLst>
          </p:cNvPr>
          <p:cNvPicPr>
            <a:picLocks noGrp="1" noChangeAspect="1"/>
          </p:cNvPicPr>
          <p:nvPr>
            <p:ph idx="1"/>
          </p:nvPr>
        </p:nvPicPr>
        <p:blipFill>
          <a:blip r:embed="rId2"/>
          <a:stretch>
            <a:fillRect/>
          </a:stretch>
        </p:blipFill>
        <p:spPr>
          <a:xfrm>
            <a:off x="1315549" y="1856083"/>
            <a:ext cx="3932261" cy="4168501"/>
          </a:xfrm>
        </p:spPr>
      </p:pic>
    </p:spTree>
    <p:extLst>
      <p:ext uri="{BB962C8B-B14F-4D97-AF65-F5344CB8AC3E}">
        <p14:creationId xmlns:p14="http://schemas.microsoft.com/office/powerpoint/2010/main" val="2575343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A92F7E-FEB4-A76A-8A11-BEF0FBE967CF}"/>
              </a:ext>
            </a:extLst>
          </p:cNvPr>
          <p:cNvSpPr>
            <a:spLocks noGrp="1"/>
          </p:cNvSpPr>
          <p:nvPr>
            <p:ph type="title"/>
          </p:nvPr>
        </p:nvSpPr>
        <p:spPr/>
        <p:txBody>
          <a:bodyPr/>
          <a:lstStyle/>
          <a:p>
            <a:r>
              <a:rPr lang="tr-TR" dirty="0"/>
              <a:t>UART TX</a:t>
            </a:r>
          </a:p>
        </p:txBody>
      </p:sp>
      <p:pic>
        <p:nvPicPr>
          <p:cNvPr id="5" name="İçerik Yer Tutucusu 4">
            <a:extLst>
              <a:ext uri="{FF2B5EF4-FFF2-40B4-BE49-F238E27FC236}">
                <a16:creationId xmlns:a16="http://schemas.microsoft.com/office/drawing/2014/main" id="{C7830417-5AC9-CA69-45FA-F23E9C97F5A4}"/>
              </a:ext>
            </a:extLst>
          </p:cNvPr>
          <p:cNvPicPr>
            <a:picLocks noGrp="1" noChangeAspect="1"/>
          </p:cNvPicPr>
          <p:nvPr>
            <p:ph idx="1"/>
          </p:nvPr>
        </p:nvPicPr>
        <p:blipFill>
          <a:blip r:embed="rId2"/>
          <a:stretch>
            <a:fillRect/>
          </a:stretch>
        </p:blipFill>
        <p:spPr>
          <a:xfrm>
            <a:off x="7244139" y="1937633"/>
            <a:ext cx="3691338" cy="2982733"/>
          </a:xfrm>
          <a:ln>
            <a:solidFill>
              <a:schemeClr val="accent1"/>
            </a:solidFill>
          </a:ln>
        </p:spPr>
      </p:pic>
      <p:pic>
        <p:nvPicPr>
          <p:cNvPr id="6" name="Resim 5">
            <a:extLst>
              <a:ext uri="{FF2B5EF4-FFF2-40B4-BE49-F238E27FC236}">
                <a16:creationId xmlns:a16="http://schemas.microsoft.com/office/drawing/2014/main" id="{192029A4-8875-0EF1-3E7A-FB3ECB89A1E7}"/>
              </a:ext>
            </a:extLst>
          </p:cNvPr>
          <p:cNvPicPr>
            <a:picLocks noChangeAspect="1"/>
          </p:cNvPicPr>
          <p:nvPr/>
        </p:nvPicPr>
        <p:blipFill>
          <a:blip r:embed="rId3"/>
          <a:stretch>
            <a:fillRect/>
          </a:stretch>
        </p:blipFill>
        <p:spPr>
          <a:xfrm>
            <a:off x="632927" y="1805985"/>
            <a:ext cx="6059949" cy="4334632"/>
          </a:xfrm>
          <a:prstGeom prst="rect">
            <a:avLst/>
          </a:prstGeom>
        </p:spPr>
      </p:pic>
    </p:spTree>
    <p:extLst>
      <p:ext uri="{BB962C8B-B14F-4D97-AF65-F5344CB8AC3E}">
        <p14:creationId xmlns:p14="http://schemas.microsoft.com/office/powerpoint/2010/main" val="3725449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AFF0F2-14C0-8085-1CA3-8E5F1965DDD4}"/>
              </a:ext>
            </a:extLst>
          </p:cNvPr>
          <p:cNvSpPr>
            <a:spLocks noGrp="1"/>
          </p:cNvSpPr>
          <p:nvPr>
            <p:ph type="title"/>
          </p:nvPr>
        </p:nvSpPr>
        <p:spPr/>
        <p:txBody>
          <a:bodyPr/>
          <a:lstStyle/>
          <a:p>
            <a:r>
              <a:rPr lang="tr-TR" dirty="0"/>
              <a:t>UART TX </a:t>
            </a:r>
            <a:r>
              <a:rPr lang="tr-TR" dirty="0" err="1"/>
              <a:t>Simulation</a:t>
            </a:r>
            <a:endParaRPr lang="tr-TR" dirty="0"/>
          </a:p>
        </p:txBody>
      </p:sp>
      <p:pic>
        <p:nvPicPr>
          <p:cNvPr id="9" name="İçerik Yer Tutucusu 8">
            <a:extLst>
              <a:ext uri="{FF2B5EF4-FFF2-40B4-BE49-F238E27FC236}">
                <a16:creationId xmlns:a16="http://schemas.microsoft.com/office/drawing/2014/main" id="{4F6D210D-2E3B-4682-A473-B851A4D50916}"/>
              </a:ext>
            </a:extLst>
          </p:cNvPr>
          <p:cNvPicPr>
            <a:picLocks noGrp="1" noChangeAspect="1"/>
          </p:cNvPicPr>
          <p:nvPr>
            <p:ph idx="1"/>
          </p:nvPr>
        </p:nvPicPr>
        <p:blipFill>
          <a:blip r:embed="rId2"/>
          <a:stretch>
            <a:fillRect/>
          </a:stretch>
        </p:blipFill>
        <p:spPr>
          <a:xfrm>
            <a:off x="1402702" y="1320797"/>
            <a:ext cx="9386596" cy="4865983"/>
          </a:xfrm>
          <a:prstGeom prst="rect">
            <a:avLst/>
          </a:prstGeom>
        </p:spPr>
      </p:pic>
    </p:spTree>
    <p:extLst>
      <p:ext uri="{BB962C8B-B14F-4D97-AF65-F5344CB8AC3E}">
        <p14:creationId xmlns:p14="http://schemas.microsoft.com/office/powerpoint/2010/main" val="1364233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EEDC81-94A4-8E59-8B33-BFC4C869CD6F}"/>
              </a:ext>
            </a:extLst>
          </p:cNvPr>
          <p:cNvSpPr>
            <a:spLocks noGrp="1"/>
          </p:cNvSpPr>
          <p:nvPr>
            <p:ph type="title"/>
          </p:nvPr>
        </p:nvSpPr>
        <p:spPr/>
        <p:txBody>
          <a:bodyPr/>
          <a:lstStyle/>
          <a:p>
            <a:r>
              <a:rPr lang="tr-TR" dirty="0"/>
              <a:t>UART </a:t>
            </a:r>
            <a:r>
              <a:rPr lang="tr-TR" dirty="0" err="1"/>
              <a:t>Receiver</a:t>
            </a:r>
            <a:r>
              <a:rPr lang="tr-TR" dirty="0"/>
              <a:t> RX</a:t>
            </a:r>
          </a:p>
        </p:txBody>
      </p:sp>
      <p:pic>
        <p:nvPicPr>
          <p:cNvPr id="5" name="İçerik Yer Tutucusu 4">
            <a:extLst>
              <a:ext uri="{FF2B5EF4-FFF2-40B4-BE49-F238E27FC236}">
                <a16:creationId xmlns:a16="http://schemas.microsoft.com/office/drawing/2014/main" id="{A2F29C1E-582A-047B-EB18-33159941EABD}"/>
              </a:ext>
            </a:extLst>
          </p:cNvPr>
          <p:cNvPicPr>
            <a:picLocks noGrp="1" noChangeAspect="1"/>
          </p:cNvPicPr>
          <p:nvPr>
            <p:ph idx="1"/>
          </p:nvPr>
        </p:nvPicPr>
        <p:blipFill>
          <a:blip r:embed="rId2"/>
          <a:stretch>
            <a:fillRect/>
          </a:stretch>
        </p:blipFill>
        <p:spPr>
          <a:xfrm>
            <a:off x="2713536" y="1356851"/>
            <a:ext cx="6764928" cy="4790615"/>
          </a:xfrm>
        </p:spPr>
      </p:pic>
    </p:spTree>
    <p:extLst>
      <p:ext uri="{BB962C8B-B14F-4D97-AF65-F5344CB8AC3E}">
        <p14:creationId xmlns:p14="http://schemas.microsoft.com/office/powerpoint/2010/main" val="2737444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A431A3-3229-E786-BC67-AD06FDEFEC2A}"/>
              </a:ext>
            </a:extLst>
          </p:cNvPr>
          <p:cNvSpPr>
            <a:spLocks noGrp="1"/>
          </p:cNvSpPr>
          <p:nvPr>
            <p:ph type="title"/>
          </p:nvPr>
        </p:nvSpPr>
        <p:spPr/>
        <p:txBody>
          <a:bodyPr/>
          <a:lstStyle/>
          <a:p>
            <a:r>
              <a:rPr lang="tr-TR" dirty="0"/>
              <a:t>UART RX</a:t>
            </a:r>
          </a:p>
        </p:txBody>
      </p:sp>
      <p:pic>
        <p:nvPicPr>
          <p:cNvPr id="5" name="İçerik Yer Tutucusu 4">
            <a:extLst>
              <a:ext uri="{FF2B5EF4-FFF2-40B4-BE49-F238E27FC236}">
                <a16:creationId xmlns:a16="http://schemas.microsoft.com/office/drawing/2014/main" id="{E278FBB9-95A8-C1BD-889E-7EEBACFA7015}"/>
              </a:ext>
            </a:extLst>
          </p:cNvPr>
          <p:cNvPicPr>
            <a:picLocks noGrp="1" noChangeAspect="1"/>
          </p:cNvPicPr>
          <p:nvPr>
            <p:ph idx="1"/>
          </p:nvPr>
        </p:nvPicPr>
        <p:blipFill>
          <a:blip r:embed="rId2"/>
          <a:stretch>
            <a:fillRect/>
          </a:stretch>
        </p:blipFill>
        <p:spPr>
          <a:xfrm>
            <a:off x="6709764" y="1430228"/>
            <a:ext cx="5143776" cy="4351338"/>
          </a:xfrm>
          <a:ln>
            <a:solidFill>
              <a:schemeClr val="accent1"/>
            </a:solidFill>
          </a:ln>
        </p:spPr>
      </p:pic>
      <p:pic>
        <p:nvPicPr>
          <p:cNvPr id="3" name="Resim 2">
            <a:extLst>
              <a:ext uri="{FF2B5EF4-FFF2-40B4-BE49-F238E27FC236}">
                <a16:creationId xmlns:a16="http://schemas.microsoft.com/office/drawing/2014/main" id="{AF83EB5E-F576-4E72-A063-6AE797427E3B}"/>
              </a:ext>
            </a:extLst>
          </p:cNvPr>
          <p:cNvPicPr>
            <a:picLocks noChangeAspect="1"/>
          </p:cNvPicPr>
          <p:nvPr/>
        </p:nvPicPr>
        <p:blipFill>
          <a:blip r:embed="rId3"/>
          <a:stretch>
            <a:fillRect/>
          </a:stretch>
        </p:blipFill>
        <p:spPr>
          <a:xfrm>
            <a:off x="338460" y="1430228"/>
            <a:ext cx="6298563" cy="3085788"/>
          </a:xfrm>
          <a:prstGeom prst="rect">
            <a:avLst/>
          </a:prstGeom>
        </p:spPr>
      </p:pic>
    </p:spTree>
    <p:extLst>
      <p:ext uri="{BB962C8B-B14F-4D97-AF65-F5344CB8AC3E}">
        <p14:creationId xmlns:p14="http://schemas.microsoft.com/office/powerpoint/2010/main" val="2454321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C42753-9EA6-63C4-7789-E4A7CEC171F6}"/>
              </a:ext>
            </a:extLst>
          </p:cNvPr>
          <p:cNvSpPr>
            <a:spLocks noGrp="1"/>
          </p:cNvSpPr>
          <p:nvPr>
            <p:ph type="title"/>
          </p:nvPr>
        </p:nvSpPr>
        <p:spPr/>
        <p:txBody>
          <a:bodyPr/>
          <a:lstStyle/>
          <a:p>
            <a:r>
              <a:rPr lang="tr-TR" dirty="0"/>
              <a:t>UART RX</a:t>
            </a:r>
          </a:p>
        </p:txBody>
      </p:sp>
      <p:pic>
        <p:nvPicPr>
          <p:cNvPr id="5" name="İçerik Yer Tutucusu 4">
            <a:extLst>
              <a:ext uri="{FF2B5EF4-FFF2-40B4-BE49-F238E27FC236}">
                <a16:creationId xmlns:a16="http://schemas.microsoft.com/office/drawing/2014/main" id="{34EDB21C-8997-813A-2560-67818014AEE0}"/>
              </a:ext>
            </a:extLst>
          </p:cNvPr>
          <p:cNvPicPr>
            <a:picLocks noGrp="1" noChangeAspect="1"/>
          </p:cNvPicPr>
          <p:nvPr>
            <p:ph idx="1"/>
          </p:nvPr>
        </p:nvPicPr>
        <p:blipFill>
          <a:blip r:embed="rId2"/>
          <a:stretch>
            <a:fillRect/>
          </a:stretch>
        </p:blipFill>
        <p:spPr>
          <a:xfrm>
            <a:off x="884611" y="2285901"/>
            <a:ext cx="3711262" cy="1143099"/>
          </a:xfrm>
        </p:spPr>
      </p:pic>
      <p:pic>
        <p:nvPicPr>
          <p:cNvPr id="7" name="Resim 6">
            <a:extLst>
              <a:ext uri="{FF2B5EF4-FFF2-40B4-BE49-F238E27FC236}">
                <a16:creationId xmlns:a16="http://schemas.microsoft.com/office/drawing/2014/main" id="{23388337-F971-C04E-5FAD-14A0B90816DE}"/>
              </a:ext>
            </a:extLst>
          </p:cNvPr>
          <p:cNvPicPr>
            <a:picLocks noChangeAspect="1"/>
          </p:cNvPicPr>
          <p:nvPr/>
        </p:nvPicPr>
        <p:blipFill>
          <a:blip r:embed="rId3"/>
          <a:stretch>
            <a:fillRect/>
          </a:stretch>
        </p:blipFill>
        <p:spPr>
          <a:xfrm>
            <a:off x="793163" y="3754344"/>
            <a:ext cx="3894157" cy="2377646"/>
          </a:xfrm>
          <a:prstGeom prst="rect">
            <a:avLst/>
          </a:prstGeom>
        </p:spPr>
      </p:pic>
      <p:pic>
        <p:nvPicPr>
          <p:cNvPr id="9" name="Resim 8">
            <a:extLst>
              <a:ext uri="{FF2B5EF4-FFF2-40B4-BE49-F238E27FC236}">
                <a16:creationId xmlns:a16="http://schemas.microsoft.com/office/drawing/2014/main" id="{AE7959D6-0DCA-5622-0F54-5A7B993DCC04}"/>
              </a:ext>
            </a:extLst>
          </p:cNvPr>
          <p:cNvPicPr>
            <a:picLocks noChangeAspect="1"/>
          </p:cNvPicPr>
          <p:nvPr/>
        </p:nvPicPr>
        <p:blipFill>
          <a:blip r:embed="rId4"/>
          <a:stretch>
            <a:fillRect/>
          </a:stretch>
        </p:blipFill>
        <p:spPr>
          <a:xfrm>
            <a:off x="5980199" y="2195332"/>
            <a:ext cx="3436918" cy="2034716"/>
          </a:xfrm>
          <a:prstGeom prst="rect">
            <a:avLst/>
          </a:prstGeom>
          <a:ln>
            <a:solidFill>
              <a:schemeClr val="accent1">
                <a:lumMod val="75000"/>
              </a:schemeClr>
            </a:solidFill>
          </a:ln>
        </p:spPr>
      </p:pic>
    </p:spTree>
    <p:extLst>
      <p:ext uri="{BB962C8B-B14F-4D97-AF65-F5344CB8AC3E}">
        <p14:creationId xmlns:p14="http://schemas.microsoft.com/office/powerpoint/2010/main" val="2192910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57DB10-9247-3B09-3D2D-CDEFAC998101}"/>
              </a:ext>
            </a:extLst>
          </p:cNvPr>
          <p:cNvSpPr>
            <a:spLocks noGrp="1"/>
          </p:cNvSpPr>
          <p:nvPr>
            <p:ph type="title"/>
          </p:nvPr>
        </p:nvSpPr>
        <p:spPr/>
        <p:txBody>
          <a:bodyPr/>
          <a:lstStyle/>
          <a:p>
            <a:r>
              <a:rPr lang="tr-TR" dirty="0"/>
              <a:t>UART RX</a:t>
            </a:r>
          </a:p>
        </p:txBody>
      </p:sp>
      <p:pic>
        <p:nvPicPr>
          <p:cNvPr id="5" name="İçerik Yer Tutucusu 4">
            <a:extLst>
              <a:ext uri="{FF2B5EF4-FFF2-40B4-BE49-F238E27FC236}">
                <a16:creationId xmlns:a16="http://schemas.microsoft.com/office/drawing/2014/main" id="{629A56CC-8E8E-0963-C853-A751615A53FB}"/>
              </a:ext>
            </a:extLst>
          </p:cNvPr>
          <p:cNvPicPr>
            <a:picLocks noGrp="1" noChangeAspect="1"/>
          </p:cNvPicPr>
          <p:nvPr>
            <p:ph idx="1"/>
          </p:nvPr>
        </p:nvPicPr>
        <p:blipFill>
          <a:blip r:embed="rId2"/>
          <a:stretch>
            <a:fillRect/>
          </a:stretch>
        </p:blipFill>
        <p:spPr>
          <a:xfrm>
            <a:off x="1606715" y="1612490"/>
            <a:ext cx="7320976" cy="4499783"/>
          </a:xfrm>
          <a:ln>
            <a:solidFill>
              <a:schemeClr val="accent1"/>
            </a:solidFill>
          </a:ln>
        </p:spPr>
      </p:pic>
    </p:spTree>
    <p:extLst>
      <p:ext uri="{BB962C8B-B14F-4D97-AF65-F5344CB8AC3E}">
        <p14:creationId xmlns:p14="http://schemas.microsoft.com/office/powerpoint/2010/main" val="3693454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7DEC31-023F-B06F-B0A3-B9CAEDD927F0}"/>
              </a:ext>
            </a:extLst>
          </p:cNvPr>
          <p:cNvSpPr>
            <a:spLocks noGrp="1"/>
          </p:cNvSpPr>
          <p:nvPr>
            <p:ph type="title"/>
          </p:nvPr>
        </p:nvSpPr>
        <p:spPr/>
        <p:txBody>
          <a:bodyPr/>
          <a:lstStyle/>
          <a:p>
            <a:r>
              <a:rPr lang="tr-TR" dirty="0"/>
              <a:t>UART RX</a:t>
            </a:r>
          </a:p>
        </p:txBody>
      </p:sp>
      <p:pic>
        <p:nvPicPr>
          <p:cNvPr id="11" name="İçerik Yer Tutucusu 10">
            <a:extLst>
              <a:ext uri="{FF2B5EF4-FFF2-40B4-BE49-F238E27FC236}">
                <a16:creationId xmlns:a16="http://schemas.microsoft.com/office/drawing/2014/main" id="{D58104BF-59A4-3F32-B113-F97C95A28D24}"/>
              </a:ext>
            </a:extLst>
          </p:cNvPr>
          <p:cNvPicPr>
            <a:picLocks noGrp="1" noChangeAspect="1"/>
          </p:cNvPicPr>
          <p:nvPr>
            <p:ph idx="1"/>
          </p:nvPr>
        </p:nvPicPr>
        <p:blipFill>
          <a:blip r:embed="rId2"/>
          <a:stretch>
            <a:fillRect/>
          </a:stretch>
        </p:blipFill>
        <p:spPr>
          <a:xfrm>
            <a:off x="469892" y="1484671"/>
            <a:ext cx="5881747" cy="4643131"/>
          </a:xfrm>
          <a:ln>
            <a:solidFill>
              <a:schemeClr val="accent1">
                <a:lumMod val="75000"/>
              </a:schemeClr>
            </a:solidFill>
          </a:ln>
        </p:spPr>
      </p:pic>
      <p:pic>
        <p:nvPicPr>
          <p:cNvPr id="7" name="Resim 6">
            <a:extLst>
              <a:ext uri="{FF2B5EF4-FFF2-40B4-BE49-F238E27FC236}">
                <a16:creationId xmlns:a16="http://schemas.microsoft.com/office/drawing/2014/main" id="{57BF2DFF-FAD1-7B05-71C2-AABAA4BFFB4F}"/>
              </a:ext>
            </a:extLst>
          </p:cNvPr>
          <p:cNvPicPr>
            <a:picLocks noChangeAspect="1"/>
          </p:cNvPicPr>
          <p:nvPr/>
        </p:nvPicPr>
        <p:blipFill>
          <a:blip r:embed="rId3"/>
          <a:stretch>
            <a:fillRect/>
          </a:stretch>
        </p:blipFill>
        <p:spPr>
          <a:xfrm>
            <a:off x="6587613" y="2263519"/>
            <a:ext cx="4945329" cy="2606266"/>
          </a:xfrm>
          <a:prstGeom prst="rect">
            <a:avLst/>
          </a:prstGeom>
          <a:ln>
            <a:solidFill>
              <a:schemeClr val="accent1">
                <a:lumMod val="75000"/>
              </a:schemeClr>
            </a:solidFill>
          </a:ln>
        </p:spPr>
      </p:pic>
    </p:spTree>
    <p:extLst>
      <p:ext uri="{BB962C8B-B14F-4D97-AF65-F5344CB8AC3E}">
        <p14:creationId xmlns:p14="http://schemas.microsoft.com/office/powerpoint/2010/main" val="2610100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388431-4239-0A56-FC2D-F31557D00338}"/>
              </a:ext>
            </a:extLst>
          </p:cNvPr>
          <p:cNvSpPr>
            <a:spLocks noGrp="1"/>
          </p:cNvSpPr>
          <p:nvPr>
            <p:ph type="title"/>
          </p:nvPr>
        </p:nvSpPr>
        <p:spPr/>
        <p:txBody>
          <a:bodyPr/>
          <a:lstStyle/>
          <a:p>
            <a:r>
              <a:rPr lang="tr-TR" dirty="0"/>
              <a:t>UART RX </a:t>
            </a:r>
            <a:r>
              <a:rPr lang="tr-TR" dirty="0" err="1"/>
              <a:t>simulation</a:t>
            </a:r>
            <a:endParaRPr lang="tr-TR" dirty="0"/>
          </a:p>
        </p:txBody>
      </p:sp>
      <p:pic>
        <p:nvPicPr>
          <p:cNvPr id="5" name="İçerik Yer Tutucusu 4">
            <a:extLst>
              <a:ext uri="{FF2B5EF4-FFF2-40B4-BE49-F238E27FC236}">
                <a16:creationId xmlns:a16="http://schemas.microsoft.com/office/drawing/2014/main" id="{DE459DB4-D208-7D49-3E59-F362C1829BBD}"/>
              </a:ext>
            </a:extLst>
          </p:cNvPr>
          <p:cNvPicPr>
            <a:picLocks noGrp="1" noChangeAspect="1"/>
          </p:cNvPicPr>
          <p:nvPr>
            <p:ph idx="1"/>
          </p:nvPr>
        </p:nvPicPr>
        <p:blipFill>
          <a:blip r:embed="rId2"/>
          <a:stretch>
            <a:fillRect/>
          </a:stretch>
        </p:blipFill>
        <p:spPr>
          <a:xfrm>
            <a:off x="1343608" y="1522322"/>
            <a:ext cx="8853246" cy="4970553"/>
          </a:xfrm>
        </p:spPr>
      </p:pic>
    </p:spTree>
    <p:extLst>
      <p:ext uri="{BB962C8B-B14F-4D97-AF65-F5344CB8AC3E}">
        <p14:creationId xmlns:p14="http://schemas.microsoft.com/office/powerpoint/2010/main" val="2920062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991DD86-99EA-4DFA-9A1D-342C070CE5CE}"/>
              </a:ext>
            </a:extLst>
          </p:cNvPr>
          <p:cNvSpPr>
            <a:spLocks noGrp="1"/>
          </p:cNvSpPr>
          <p:nvPr>
            <p:ph type="title"/>
          </p:nvPr>
        </p:nvSpPr>
        <p:spPr/>
        <p:txBody>
          <a:bodyPr/>
          <a:lstStyle/>
          <a:p>
            <a:r>
              <a:rPr lang="tr-TR" dirty="0" err="1"/>
              <a:t>Tx</a:t>
            </a:r>
            <a:r>
              <a:rPr lang="tr-TR" dirty="0"/>
              <a:t>- </a:t>
            </a:r>
            <a:r>
              <a:rPr lang="tr-TR" dirty="0" err="1"/>
              <a:t>Rx</a:t>
            </a:r>
            <a:r>
              <a:rPr lang="tr-TR" dirty="0"/>
              <a:t> top </a:t>
            </a:r>
            <a:r>
              <a:rPr lang="tr-TR" dirty="0" err="1"/>
              <a:t>design</a:t>
            </a:r>
            <a:endParaRPr lang="tr-TR" dirty="0"/>
          </a:p>
        </p:txBody>
      </p:sp>
      <p:pic>
        <p:nvPicPr>
          <p:cNvPr id="4" name="İçerik Yer Tutucusu 3">
            <a:extLst>
              <a:ext uri="{FF2B5EF4-FFF2-40B4-BE49-F238E27FC236}">
                <a16:creationId xmlns:a16="http://schemas.microsoft.com/office/drawing/2014/main" id="{6A2653D0-28D3-404A-B76B-C4576B0C3285}"/>
              </a:ext>
            </a:extLst>
          </p:cNvPr>
          <p:cNvPicPr>
            <a:picLocks noGrp="1" noChangeAspect="1"/>
          </p:cNvPicPr>
          <p:nvPr>
            <p:ph idx="1"/>
          </p:nvPr>
        </p:nvPicPr>
        <p:blipFill>
          <a:blip r:embed="rId2"/>
          <a:stretch>
            <a:fillRect/>
          </a:stretch>
        </p:blipFill>
        <p:spPr>
          <a:xfrm>
            <a:off x="1939190" y="1455576"/>
            <a:ext cx="8313619" cy="4721387"/>
          </a:xfrm>
          <a:prstGeom prst="rect">
            <a:avLst/>
          </a:prstGeom>
        </p:spPr>
      </p:pic>
    </p:spTree>
    <p:extLst>
      <p:ext uri="{BB962C8B-B14F-4D97-AF65-F5344CB8AC3E}">
        <p14:creationId xmlns:p14="http://schemas.microsoft.com/office/powerpoint/2010/main" val="2875427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FDF23DD-C8A1-4876-9B2E-9F5F7463A552}"/>
              </a:ext>
            </a:extLst>
          </p:cNvPr>
          <p:cNvSpPr>
            <a:spLocks noGrp="1"/>
          </p:cNvSpPr>
          <p:nvPr>
            <p:ph type="title"/>
          </p:nvPr>
        </p:nvSpPr>
        <p:spPr/>
        <p:txBody>
          <a:bodyPr/>
          <a:lstStyle/>
          <a:p>
            <a:r>
              <a:rPr lang="tr-TR" dirty="0"/>
              <a:t>Project Top Design</a:t>
            </a:r>
          </a:p>
        </p:txBody>
      </p:sp>
      <p:pic>
        <p:nvPicPr>
          <p:cNvPr id="4" name="İçerik Yer Tutucusu 3">
            <a:extLst>
              <a:ext uri="{FF2B5EF4-FFF2-40B4-BE49-F238E27FC236}">
                <a16:creationId xmlns:a16="http://schemas.microsoft.com/office/drawing/2014/main" id="{6957AEE2-BBD1-4742-A49B-D0D1DA60AA60}"/>
              </a:ext>
            </a:extLst>
          </p:cNvPr>
          <p:cNvPicPr>
            <a:picLocks noGrp="1" noChangeAspect="1"/>
          </p:cNvPicPr>
          <p:nvPr>
            <p:ph idx="1"/>
          </p:nvPr>
        </p:nvPicPr>
        <p:blipFill>
          <a:blip r:embed="rId2"/>
          <a:stretch>
            <a:fillRect/>
          </a:stretch>
        </p:blipFill>
        <p:spPr>
          <a:xfrm>
            <a:off x="2811498" y="1521866"/>
            <a:ext cx="6799033" cy="4608444"/>
          </a:xfrm>
          <a:prstGeom prst="rect">
            <a:avLst/>
          </a:prstGeom>
        </p:spPr>
      </p:pic>
    </p:spTree>
    <p:extLst>
      <p:ext uri="{BB962C8B-B14F-4D97-AF65-F5344CB8AC3E}">
        <p14:creationId xmlns:p14="http://schemas.microsoft.com/office/powerpoint/2010/main" val="1560289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F051CE-FD43-E8C0-0A51-5719DCDDE3F3}"/>
              </a:ext>
            </a:extLst>
          </p:cNvPr>
          <p:cNvSpPr>
            <a:spLocks noGrp="1"/>
          </p:cNvSpPr>
          <p:nvPr>
            <p:ph type="title"/>
          </p:nvPr>
        </p:nvSpPr>
        <p:spPr/>
        <p:txBody>
          <a:bodyPr/>
          <a:lstStyle/>
          <a:p>
            <a:r>
              <a:rPr lang="tr-TR" dirty="0"/>
              <a:t>3 Bit </a:t>
            </a:r>
            <a:r>
              <a:rPr lang="tr-TR" dirty="0" err="1"/>
              <a:t>Binary</a:t>
            </a:r>
            <a:r>
              <a:rPr lang="tr-TR" dirty="0"/>
              <a:t> </a:t>
            </a:r>
            <a:r>
              <a:rPr lang="tr-TR" dirty="0" err="1"/>
              <a:t>Comparator</a:t>
            </a:r>
            <a:endParaRPr lang="tr-TR" dirty="0"/>
          </a:p>
        </p:txBody>
      </p:sp>
      <p:pic>
        <p:nvPicPr>
          <p:cNvPr id="5" name="İçerik Yer Tutucusu 4">
            <a:extLst>
              <a:ext uri="{FF2B5EF4-FFF2-40B4-BE49-F238E27FC236}">
                <a16:creationId xmlns:a16="http://schemas.microsoft.com/office/drawing/2014/main" id="{00C27F7A-4778-BD1D-E76E-EDA66AEE9A7E}"/>
              </a:ext>
            </a:extLst>
          </p:cNvPr>
          <p:cNvPicPr>
            <a:picLocks noGrp="1" noChangeAspect="1"/>
          </p:cNvPicPr>
          <p:nvPr>
            <p:ph idx="1"/>
          </p:nvPr>
        </p:nvPicPr>
        <p:blipFill>
          <a:blip r:embed="rId2"/>
          <a:stretch>
            <a:fillRect/>
          </a:stretch>
        </p:blipFill>
        <p:spPr>
          <a:xfrm>
            <a:off x="922063" y="2008505"/>
            <a:ext cx="6352497" cy="3955415"/>
          </a:xfrm>
        </p:spPr>
      </p:pic>
    </p:spTree>
    <p:extLst>
      <p:ext uri="{BB962C8B-B14F-4D97-AF65-F5344CB8AC3E}">
        <p14:creationId xmlns:p14="http://schemas.microsoft.com/office/powerpoint/2010/main" val="1414457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5A431C-03D6-4BC7-B8BC-2D9A01ACA152}"/>
              </a:ext>
            </a:extLst>
          </p:cNvPr>
          <p:cNvSpPr>
            <a:spLocks noGrp="1"/>
          </p:cNvSpPr>
          <p:nvPr>
            <p:ph type="title"/>
          </p:nvPr>
        </p:nvSpPr>
        <p:spPr/>
        <p:txBody>
          <a:bodyPr/>
          <a:lstStyle/>
          <a:p>
            <a:r>
              <a:rPr lang="tr-TR" dirty="0"/>
              <a:t>Top Design </a:t>
            </a:r>
            <a:r>
              <a:rPr lang="tr-TR" dirty="0" err="1"/>
              <a:t>code</a:t>
            </a:r>
            <a:endParaRPr lang="tr-TR" dirty="0"/>
          </a:p>
        </p:txBody>
      </p:sp>
      <p:pic>
        <p:nvPicPr>
          <p:cNvPr id="4" name="İçerik Yer Tutucusu 3">
            <a:extLst>
              <a:ext uri="{FF2B5EF4-FFF2-40B4-BE49-F238E27FC236}">
                <a16:creationId xmlns:a16="http://schemas.microsoft.com/office/drawing/2014/main" id="{F17D5B57-E4A0-41E0-A0C6-1C45385ECC0A}"/>
              </a:ext>
            </a:extLst>
          </p:cNvPr>
          <p:cNvPicPr>
            <a:picLocks noGrp="1" noChangeAspect="1"/>
          </p:cNvPicPr>
          <p:nvPr>
            <p:ph idx="1"/>
          </p:nvPr>
        </p:nvPicPr>
        <p:blipFill>
          <a:blip r:embed="rId2"/>
          <a:stretch>
            <a:fillRect/>
          </a:stretch>
        </p:blipFill>
        <p:spPr>
          <a:xfrm>
            <a:off x="838200" y="1951568"/>
            <a:ext cx="10515600" cy="3838194"/>
          </a:xfrm>
          <a:prstGeom prst="rect">
            <a:avLst/>
          </a:prstGeom>
        </p:spPr>
      </p:pic>
    </p:spTree>
    <p:extLst>
      <p:ext uri="{BB962C8B-B14F-4D97-AF65-F5344CB8AC3E}">
        <p14:creationId xmlns:p14="http://schemas.microsoft.com/office/powerpoint/2010/main" val="2136087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21F087C-1E13-4B08-9574-FC25C00D2088}"/>
              </a:ext>
            </a:extLst>
          </p:cNvPr>
          <p:cNvSpPr>
            <a:spLocks noGrp="1"/>
          </p:cNvSpPr>
          <p:nvPr>
            <p:ph type="title"/>
          </p:nvPr>
        </p:nvSpPr>
        <p:spPr/>
        <p:txBody>
          <a:bodyPr/>
          <a:lstStyle/>
          <a:p>
            <a:r>
              <a:rPr lang="tr-TR" dirty="0"/>
              <a:t>Top Design</a:t>
            </a:r>
          </a:p>
        </p:txBody>
      </p:sp>
      <p:pic>
        <p:nvPicPr>
          <p:cNvPr id="4" name="İçerik Yer Tutucusu 3">
            <a:extLst>
              <a:ext uri="{FF2B5EF4-FFF2-40B4-BE49-F238E27FC236}">
                <a16:creationId xmlns:a16="http://schemas.microsoft.com/office/drawing/2014/main" id="{1F35360B-F149-448A-964B-F71400B3F046}"/>
              </a:ext>
            </a:extLst>
          </p:cNvPr>
          <p:cNvPicPr>
            <a:picLocks noGrp="1" noChangeAspect="1"/>
          </p:cNvPicPr>
          <p:nvPr>
            <p:ph idx="1"/>
          </p:nvPr>
        </p:nvPicPr>
        <p:blipFill>
          <a:blip r:embed="rId2"/>
          <a:stretch>
            <a:fillRect/>
          </a:stretch>
        </p:blipFill>
        <p:spPr>
          <a:xfrm>
            <a:off x="2785003" y="1825625"/>
            <a:ext cx="6621994" cy="4351338"/>
          </a:xfrm>
          <a:prstGeom prst="rect">
            <a:avLst/>
          </a:prstGeom>
        </p:spPr>
      </p:pic>
    </p:spTree>
    <p:extLst>
      <p:ext uri="{BB962C8B-B14F-4D97-AF65-F5344CB8AC3E}">
        <p14:creationId xmlns:p14="http://schemas.microsoft.com/office/powerpoint/2010/main" val="643224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1E5587E-1A87-464A-B0FD-12926FAFA7CD}"/>
              </a:ext>
            </a:extLst>
          </p:cNvPr>
          <p:cNvSpPr>
            <a:spLocks noGrp="1"/>
          </p:cNvSpPr>
          <p:nvPr>
            <p:ph type="title"/>
          </p:nvPr>
        </p:nvSpPr>
        <p:spPr/>
        <p:txBody>
          <a:bodyPr/>
          <a:lstStyle/>
          <a:p>
            <a:r>
              <a:rPr lang="tr-TR" dirty="0"/>
              <a:t>ILA-</a:t>
            </a:r>
            <a:r>
              <a:rPr lang="tr-TR" dirty="0" err="1"/>
              <a:t>rx</a:t>
            </a:r>
            <a:endParaRPr lang="tr-TR" dirty="0"/>
          </a:p>
        </p:txBody>
      </p:sp>
      <p:pic>
        <p:nvPicPr>
          <p:cNvPr id="4" name="İçerik Yer Tutucusu 3">
            <a:extLst>
              <a:ext uri="{FF2B5EF4-FFF2-40B4-BE49-F238E27FC236}">
                <a16:creationId xmlns:a16="http://schemas.microsoft.com/office/drawing/2014/main" id="{8EFE153E-CD45-4407-955C-87DB8696BCBF}"/>
              </a:ext>
            </a:extLst>
          </p:cNvPr>
          <p:cNvPicPr>
            <a:picLocks noGrp="1" noChangeAspect="1"/>
          </p:cNvPicPr>
          <p:nvPr>
            <p:ph idx="1"/>
          </p:nvPr>
        </p:nvPicPr>
        <p:blipFill>
          <a:blip r:embed="rId2"/>
          <a:stretch>
            <a:fillRect/>
          </a:stretch>
        </p:blipFill>
        <p:spPr>
          <a:xfrm>
            <a:off x="343679" y="1258870"/>
            <a:ext cx="9472126" cy="2557350"/>
          </a:xfrm>
          <a:prstGeom prst="rect">
            <a:avLst/>
          </a:prstGeom>
        </p:spPr>
      </p:pic>
      <p:pic>
        <p:nvPicPr>
          <p:cNvPr id="10" name="Resim 9">
            <a:extLst>
              <a:ext uri="{FF2B5EF4-FFF2-40B4-BE49-F238E27FC236}">
                <a16:creationId xmlns:a16="http://schemas.microsoft.com/office/drawing/2014/main" id="{0DF9FE36-2F04-4D7C-B947-E36041914F65}"/>
              </a:ext>
            </a:extLst>
          </p:cNvPr>
          <p:cNvPicPr>
            <a:picLocks noChangeAspect="1"/>
          </p:cNvPicPr>
          <p:nvPr/>
        </p:nvPicPr>
        <p:blipFill rotWithShape="1">
          <a:blip r:embed="rId3">
            <a:extLst>
              <a:ext uri="{28A0092B-C50C-407E-A947-70E740481C1C}">
                <a14:useLocalDpi xmlns:a14="http://schemas.microsoft.com/office/drawing/2010/main" val="0"/>
              </a:ext>
            </a:extLst>
          </a:blip>
          <a:srcRect l="-716" t="9045" r="716" b="12627"/>
          <a:stretch/>
        </p:blipFill>
        <p:spPr>
          <a:xfrm>
            <a:off x="5283076" y="3816220"/>
            <a:ext cx="6277553" cy="2828100"/>
          </a:xfrm>
          <a:prstGeom prst="rect">
            <a:avLst/>
          </a:prstGeom>
        </p:spPr>
      </p:pic>
      <p:sp>
        <p:nvSpPr>
          <p:cNvPr id="11" name="Metin kutusu 10">
            <a:extLst>
              <a:ext uri="{FF2B5EF4-FFF2-40B4-BE49-F238E27FC236}">
                <a16:creationId xmlns:a16="http://schemas.microsoft.com/office/drawing/2014/main" id="{C9BC542D-DDA0-4C22-9EE0-50EE2DFC7E3B}"/>
              </a:ext>
            </a:extLst>
          </p:cNvPr>
          <p:cNvSpPr txBox="1"/>
          <p:nvPr/>
        </p:nvSpPr>
        <p:spPr>
          <a:xfrm>
            <a:off x="510073" y="4525347"/>
            <a:ext cx="4229878" cy="1169551"/>
          </a:xfrm>
          <a:prstGeom prst="rect">
            <a:avLst/>
          </a:prstGeom>
          <a:noFill/>
        </p:spPr>
        <p:txBody>
          <a:bodyPr wrap="square" rtlCol="0">
            <a:spAutoFit/>
          </a:bodyPr>
          <a:lstStyle/>
          <a:p>
            <a:r>
              <a:rPr lang="en-US" sz="1400" dirty="0"/>
              <a:t>Integrated Logic Analyzer (ILA) is a hardware debugging tool that is typically embedded within an FPGA design. It provides functionality similar to a logic analyzer, allowing you to monitor and capture internal signals, making it easier to debug and validate complex designs.</a:t>
            </a:r>
            <a:endParaRPr lang="tr-TR" sz="1400" dirty="0"/>
          </a:p>
        </p:txBody>
      </p:sp>
    </p:spTree>
    <p:extLst>
      <p:ext uri="{BB962C8B-B14F-4D97-AF65-F5344CB8AC3E}">
        <p14:creationId xmlns:p14="http://schemas.microsoft.com/office/powerpoint/2010/main" val="2040185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67E4813-310F-4347-9F29-62470722FC9D}"/>
              </a:ext>
            </a:extLst>
          </p:cNvPr>
          <p:cNvSpPr>
            <a:spLocks noGrp="1"/>
          </p:cNvSpPr>
          <p:nvPr>
            <p:ph type="title"/>
          </p:nvPr>
        </p:nvSpPr>
        <p:spPr/>
        <p:txBody>
          <a:bodyPr/>
          <a:lstStyle/>
          <a:p>
            <a:endParaRPr lang="tr-TR" dirty="0"/>
          </a:p>
        </p:txBody>
      </p:sp>
      <p:pic>
        <p:nvPicPr>
          <p:cNvPr id="5" name="İçerik Yer Tutucusu 4">
            <a:extLst>
              <a:ext uri="{FF2B5EF4-FFF2-40B4-BE49-F238E27FC236}">
                <a16:creationId xmlns:a16="http://schemas.microsoft.com/office/drawing/2014/main" id="{DC845970-6548-4C93-AD5D-CE8D4BAB57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5367" y="1869122"/>
            <a:ext cx="3448223" cy="4623753"/>
          </a:xfrm>
        </p:spPr>
      </p:pic>
      <p:pic>
        <p:nvPicPr>
          <p:cNvPr id="12" name="Resim 11">
            <a:extLst>
              <a:ext uri="{FF2B5EF4-FFF2-40B4-BE49-F238E27FC236}">
                <a16:creationId xmlns:a16="http://schemas.microsoft.com/office/drawing/2014/main" id="{C0B81FA1-01EF-481C-84C8-88A42AC2180F}"/>
              </a:ext>
            </a:extLst>
          </p:cNvPr>
          <p:cNvPicPr>
            <a:picLocks noChangeAspect="1"/>
          </p:cNvPicPr>
          <p:nvPr/>
        </p:nvPicPr>
        <p:blipFill>
          <a:blip r:embed="rId3"/>
          <a:stretch>
            <a:fillRect/>
          </a:stretch>
        </p:blipFill>
        <p:spPr>
          <a:xfrm>
            <a:off x="233266" y="1965646"/>
            <a:ext cx="6718041" cy="4121292"/>
          </a:xfrm>
          <a:prstGeom prst="rect">
            <a:avLst/>
          </a:prstGeom>
        </p:spPr>
      </p:pic>
    </p:spTree>
    <p:extLst>
      <p:ext uri="{BB962C8B-B14F-4D97-AF65-F5344CB8AC3E}">
        <p14:creationId xmlns:p14="http://schemas.microsoft.com/office/powerpoint/2010/main" val="1318138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67BA540-1194-4895-A550-EFEC18EF6DEC}"/>
              </a:ext>
            </a:extLst>
          </p:cNvPr>
          <p:cNvSpPr>
            <a:spLocks noGrp="1"/>
          </p:cNvSpPr>
          <p:nvPr>
            <p:ph type="title"/>
          </p:nvPr>
        </p:nvSpPr>
        <p:spPr/>
        <p:txBody>
          <a:bodyPr/>
          <a:lstStyle/>
          <a:p>
            <a:r>
              <a:rPr lang="tr-TR" dirty="0" err="1"/>
              <a:t>Vga</a:t>
            </a:r>
            <a:endParaRPr lang="tr-TR" dirty="0"/>
          </a:p>
        </p:txBody>
      </p:sp>
      <p:pic>
        <p:nvPicPr>
          <p:cNvPr id="8" name="İçerik Yer Tutucusu 7">
            <a:extLst>
              <a:ext uri="{FF2B5EF4-FFF2-40B4-BE49-F238E27FC236}">
                <a16:creationId xmlns:a16="http://schemas.microsoft.com/office/drawing/2014/main" id="{613FCB15-274B-48B6-9581-19D6E5F60357}"/>
              </a:ext>
            </a:extLst>
          </p:cNvPr>
          <p:cNvPicPr>
            <a:picLocks noGrp="1" noChangeAspect="1"/>
          </p:cNvPicPr>
          <p:nvPr>
            <p:ph idx="1"/>
          </p:nvPr>
        </p:nvPicPr>
        <p:blipFill>
          <a:blip r:embed="rId2"/>
          <a:stretch>
            <a:fillRect/>
          </a:stretch>
        </p:blipFill>
        <p:spPr>
          <a:xfrm>
            <a:off x="394952" y="1814915"/>
            <a:ext cx="5779509" cy="3828620"/>
          </a:xfrm>
          <a:prstGeom prst="rect">
            <a:avLst/>
          </a:prstGeom>
        </p:spPr>
      </p:pic>
      <p:pic>
        <p:nvPicPr>
          <p:cNvPr id="9" name="Resim 8">
            <a:extLst>
              <a:ext uri="{FF2B5EF4-FFF2-40B4-BE49-F238E27FC236}">
                <a16:creationId xmlns:a16="http://schemas.microsoft.com/office/drawing/2014/main" id="{C2C0FB3B-63FE-4979-89E1-BDBE8C0ECE2D}"/>
              </a:ext>
            </a:extLst>
          </p:cNvPr>
          <p:cNvPicPr>
            <a:picLocks noChangeAspect="1"/>
          </p:cNvPicPr>
          <p:nvPr/>
        </p:nvPicPr>
        <p:blipFill>
          <a:blip r:embed="rId3"/>
          <a:stretch>
            <a:fillRect/>
          </a:stretch>
        </p:blipFill>
        <p:spPr>
          <a:xfrm>
            <a:off x="6502249" y="1690688"/>
            <a:ext cx="5573145" cy="4077075"/>
          </a:xfrm>
          <a:prstGeom prst="rect">
            <a:avLst/>
          </a:prstGeom>
        </p:spPr>
      </p:pic>
    </p:spTree>
    <p:extLst>
      <p:ext uri="{BB962C8B-B14F-4D97-AF65-F5344CB8AC3E}">
        <p14:creationId xmlns:p14="http://schemas.microsoft.com/office/powerpoint/2010/main" val="1379904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589D2F2-1FAE-4BE4-8DA9-F804E4080FD7}"/>
              </a:ext>
            </a:extLst>
          </p:cNvPr>
          <p:cNvSpPr>
            <a:spLocks noGrp="1"/>
          </p:cNvSpPr>
          <p:nvPr>
            <p:ph type="title"/>
          </p:nvPr>
        </p:nvSpPr>
        <p:spPr/>
        <p:txBody>
          <a:bodyPr/>
          <a:lstStyle/>
          <a:p>
            <a:r>
              <a:rPr lang="tr-TR" dirty="0"/>
              <a:t>VGA renk oluşturma</a:t>
            </a:r>
          </a:p>
        </p:txBody>
      </p:sp>
      <p:sp>
        <p:nvSpPr>
          <p:cNvPr id="12" name="Metin kutusu 11">
            <a:extLst>
              <a:ext uri="{FF2B5EF4-FFF2-40B4-BE49-F238E27FC236}">
                <a16:creationId xmlns:a16="http://schemas.microsoft.com/office/drawing/2014/main" id="{54359626-B257-4C6F-B908-FB3E2B9B60BC}"/>
              </a:ext>
            </a:extLst>
          </p:cNvPr>
          <p:cNvSpPr txBox="1"/>
          <p:nvPr/>
        </p:nvSpPr>
        <p:spPr>
          <a:xfrm>
            <a:off x="7735259" y="2413337"/>
            <a:ext cx="3422367" cy="2031325"/>
          </a:xfrm>
          <a:prstGeom prst="rect">
            <a:avLst/>
          </a:prstGeom>
          <a:noFill/>
        </p:spPr>
        <p:txBody>
          <a:bodyPr wrap="square" rtlCol="0">
            <a:spAutoFit/>
          </a:bodyPr>
          <a:lstStyle/>
          <a:p>
            <a:r>
              <a:rPr lang="en-US"/>
              <a:t>Color Reproduction: By varying the intensity of the electron beams for each color phosphor (red, green, blue), the CRT can produce a full spectrum of colors. This is achieved through additive color mixing.</a:t>
            </a:r>
            <a:endParaRPr lang="tr-TR" dirty="0"/>
          </a:p>
        </p:txBody>
      </p:sp>
      <p:pic>
        <p:nvPicPr>
          <p:cNvPr id="14" name="İçerik Yer Tutucusu 13">
            <a:extLst>
              <a:ext uri="{FF2B5EF4-FFF2-40B4-BE49-F238E27FC236}">
                <a16:creationId xmlns:a16="http://schemas.microsoft.com/office/drawing/2014/main" id="{2D995B39-2262-4721-BB27-B0F602A82867}"/>
              </a:ext>
            </a:extLst>
          </p:cNvPr>
          <p:cNvPicPr>
            <a:picLocks noGrp="1" noChangeAspect="1"/>
          </p:cNvPicPr>
          <p:nvPr>
            <p:ph idx="1"/>
          </p:nvPr>
        </p:nvPicPr>
        <p:blipFill>
          <a:blip r:embed="rId2"/>
          <a:stretch>
            <a:fillRect/>
          </a:stretch>
        </p:blipFill>
        <p:spPr>
          <a:xfrm>
            <a:off x="1167303" y="1835353"/>
            <a:ext cx="5966330" cy="4351338"/>
          </a:xfrm>
          <a:prstGeom prst="rect">
            <a:avLst/>
          </a:prstGeom>
        </p:spPr>
      </p:pic>
    </p:spTree>
    <p:extLst>
      <p:ext uri="{BB962C8B-B14F-4D97-AF65-F5344CB8AC3E}">
        <p14:creationId xmlns:p14="http://schemas.microsoft.com/office/powerpoint/2010/main" val="1603772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46144315-212C-4AEF-A1B9-35F0B5321CEA}"/>
              </a:ext>
            </a:extLst>
          </p:cNvPr>
          <p:cNvSpPr>
            <a:spLocks noGrp="1"/>
          </p:cNvSpPr>
          <p:nvPr>
            <p:ph type="title"/>
          </p:nvPr>
        </p:nvSpPr>
        <p:spPr/>
        <p:txBody>
          <a:bodyPr/>
          <a:lstStyle/>
          <a:p>
            <a:r>
              <a:rPr lang="tr-TR" dirty="0" err="1"/>
              <a:t>Vga</a:t>
            </a:r>
            <a:r>
              <a:rPr lang="tr-TR" dirty="0"/>
              <a:t> </a:t>
            </a:r>
            <a:r>
              <a:rPr lang="tr-TR" dirty="0" err="1"/>
              <a:t>connector</a:t>
            </a:r>
            <a:endParaRPr lang="tr-TR" dirty="0"/>
          </a:p>
        </p:txBody>
      </p:sp>
      <p:sp>
        <p:nvSpPr>
          <p:cNvPr id="3" name="İçerik Yer Tutucusu 2">
            <a:extLst>
              <a:ext uri="{FF2B5EF4-FFF2-40B4-BE49-F238E27FC236}">
                <a16:creationId xmlns:a16="http://schemas.microsoft.com/office/drawing/2014/main" id="{3577EB4A-38AD-46B4-B573-8AB2625F835B}"/>
              </a:ext>
            </a:extLst>
          </p:cNvPr>
          <p:cNvSpPr>
            <a:spLocks noGrp="1"/>
          </p:cNvSpPr>
          <p:nvPr>
            <p:ph idx="1"/>
          </p:nvPr>
        </p:nvSpPr>
        <p:spPr>
          <a:xfrm>
            <a:off x="1042481" y="1441146"/>
            <a:ext cx="9006192" cy="3033578"/>
          </a:xfrm>
        </p:spPr>
        <p:txBody>
          <a:bodyPr>
            <a:normAutofit/>
          </a:bodyPr>
          <a:lstStyle/>
          <a:p>
            <a:r>
              <a:rPr lang="tr-TR" dirty="0" err="1"/>
              <a:t>Zed</a:t>
            </a:r>
            <a:r>
              <a:rPr lang="tr-TR" dirty="0"/>
              <a:t> board </a:t>
            </a:r>
            <a:r>
              <a:rPr lang="tr-TR" dirty="0" err="1"/>
              <a:t>allows</a:t>
            </a:r>
            <a:r>
              <a:rPr lang="tr-TR" dirty="0"/>
              <a:t> 12 bit </a:t>
            </a:r>
            <a:r>
              <a:rPr lang="tr-TR" dirty="0" err="1"/>
              <a:t>color</a:t>
            </a:r>
            <a:r>
              <a:rPr lang="tr-TR" dirty="0"/>
              <a:t> video </a:t>
            </a:r>
            <a:r>
              <a:rPr lang="tr-TR" dirty="0" err="1"/>
              <a:t>output</a:t>
            </a:r>
            <a:r>
              <a:rPr lang="tr-TR" dirty="0"/>
              <a:t>.</a:t>
            </a:r>
          </a:p>
          <a:p>
            <a:r>
              <a:rPr lang="en-US" dirty="0"/>
              <a:t>The RED (4 bits), GREEN (4 bits), and BLUE (4 bits) signals</a:t>
            </a:r>
          </a:p>
          <a:p>
            <a:r>
              <a:rPr lang="en-US" dirty="0"/>
              <a:t>control the pixel color;</a:t>
            </a:r>
          </a:p>
          <a:p>
            <a:r>
              <a:rPr lang="en-US" dirty="0"/>
              <a:t>– The 1-bit </a:t>
            </a:r>
            <a:r>
              <a:rPr lang="en-US" dirty="0" err="1"/>
              <a:t>HSync</a:t>
            </a:r>
            <a:r>
              <a:rPr lang="en-US" dirty="0"/>
              <a:t> (horizontal sync) and 1-bit </a:t>
            </a:r>
            <a:r>
              <a:rPr lang="en-US" dirty="0" err="1"/>
              <a:t>VSync</a:t>
            </a:r>
            <a:r>
              <a:rPr lang="en-US" dirty="0"/>
              <a:t> (vertical</a:t>
            </a:r>
          </a:p>
          <a:p>
            <a:r>
              <a:rPr lang="en-US" dirty="0"/>
              <a:t>sync) signals control the monitor refresh cycles.</a:t>
            </a:r>
            <a:endParaRPr lang="tr-TR" dirty="0"/>
          </a:p>
        </p:txBody>
      </p:sp>
      <p:pic>
        <p:nvPicPr>
          <p:cNvPr id="4" name="Resim 3">
            <a:extLst>
              <a:ext uri="{FF2B5EF4-FFF2-40B4-BE49-F238E27FC236}">
                <a16:creationId xmlns:a16="http://schemas.microsoft.com/office/drawing/2014/main" id="{4D6E00FC-5545-40F1-A9EF-1AE523E3A8BA}"/>
              </a:ext>
            </a:extLst>
          </p:cNvPr>
          <p:cNvPicPr>
            <a:picLocks noChangeAspect="1"/>
          </p:cNvPicPr>
          <p:nvPr/>
        </p:nvPicPr>
        <p:blipFill>
          <a:blip r:embed="rId2"/>
          <a:stretch>
            <a:fillRect/>
          </a:stretch>
        </p:blipFill>
        <p:spPr>
          <a:xfrm>
            <a:off x="3812027" y="4298510"/>
            <a:ext cx="3467100" cy="1724025"/>
          </a:xfrm>
          <a:prstGeom prst="rect">
            <a:avLst/>
          </a:prstGeom>
        </p:spPr>
      </p:pic>
    </p:spTree>
    <p:extLst>
      <p:ext uri="{BB962C8B-B14F-4D97-AF65-F5344CB8AC3E}">
        <p14:creationId xmlns:p14="http://schemas.microsoft.com/office/powerpoint/2010/main" val="12031651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21CE7B6-8F7E-46A8-8903-40E3C36FB104}"/>
              </a:ext>
            </a:extLst>
          </p:cNvPr>
          <p:cNvSpPr>
            <a:spLocks noGrp="1"/>
          </p:cNvSpPr>
          <p:nvPr>
            <p:ph type="title"/>
          </p:nvPr>
        </p:nvSpPr>
        <p:spPr/>
        <p:txBody>
          <a:bodyPr/>
          <a:lstStyle/>
          <a:p>
            <a:r>
              <a:rPr lang="tr-TR" dirty="0" err="1"/>
              <a:t>Vga</a:t>
            </a:r>
            <a:r>
              <a:rPr lang="tr-TR" dirty="0"/>
              <a:t> </a:t>
            </a:r>
            <a:r>
              <a:rPr lang="tr-TR" dirty="0" err="1"/>
              <a:t>controller</a:t>
            </a:r>
            <a:endParaRPr lang="tr-TR" dirty="0"/>
          </a:p>
        </p:txBody>
      </p:sp>
      <p:pic>
        <p:nvPicPr>
          <p:cNvPr id="12" name="İçerik Yer Tutucusu 11">
            <a:extLst>
              <a:ext uri="{FF2B5EF4-FFF2-40B4-BE49-F238E27FC236}">
                <a16:creationId xmlns:a16="http://schemas.microsoft.com/office/drawing/2014/main" id="{DF24ADA1-FD4C-43D0-B01A-3F5B146ABE9A}"/>
              </a:ext>
            </a:extLst>
          </p:cNvPr>
          <p:cNvPicPr>
            <a:picLocks noGrp="1" noChangeAspect="1"/>
          </p:cNvPicPr>
          <p:nvPr>
            <p:ph idx="1"/>
          </p:nvPr>
        </p:nvPicPr>
        <p:blipFill>
          <a:blip r:embed="rId2"/>
          <a:stretch>
            <a:fillRect/>
          </a:stretch>
        </p:blipFill>
        <p:spPr>
          <a:xfrm>
            <a:off x="838200" y="1573962"/>
            <a:ext cx="3773751" cy="1975275"/>
          </a:xfrm>
          <a:prstGeom prst="rect">
            <a:avLst/>
          </a:prstGeom>
        </p:spPr>
      </p:pic>
      <p:pic>
        <p:nvPicPr>
          <p:cNvPr id="13" name="Resim 12">
            <a:extLst>
              <a:ext uri="{FF2B5EF4-FFF2-40B4-BE49-F238E27FC236}">
                <a16:creationId xmlns:a16="http://schemas.microsoft.com/office/drawing/2014/main" id="{A25580A9-E963-4844-A67D-8205386F70D7}"/>
              </a:ext>
            </a:extLst>
          </p:cNvPr>
          <p:cNvPicPr>
            <a:picLocks noChangeAspect="1"/>
          </p:cNvPicPr>
          <p:nvPr/>
        </p:nvPicPr>
        <p:blipFill>
          <a:blip r:embed="rId3"/>
          <a:stretch>
            <a:fillRect/>
          </a:stretch>
        </p:blipFill>
        <p:spPr>
          <a:xfrm>
            <a:off x="660724" y="3734285"/>
            <a:ext cx="10534650" cy="2543175"/>
          </a:xfrm>
          <a:prstGeom prst="rect">
            <a:avLst/>
          </a:prstGeom>
        </p:spPr>
      </p:pic>
    </p:spTree>
    <p:extLst>
      <p:ext uri="{BB962C8B-B14F-4D97-AF65-F5344CB8AC3E}">
        <p14:creationId xmlns:p14="http://schemas.microsoft.com/office/powerpoint/2010/main" val="3805461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2799C16-A3B1-40AD-93F8-F9DBB98C992B}"/>
              </a:ext>
            </a:extLst>
          </p:cNvPr>
          <p:cNvSpPr>
            <a:spLocks noGrp="1"/>
          </p:cNvSpPr>
          <p:nvPr>
            <p:ph type="title"/>
          </p:nvPr>
        </p:nvSpPr>
        <p:spPr/>
        <p:txBody>
          <a:bodyPr/>
          <a:lstStyle/>
          <a:p>
            <a:r>
              <a:rPr lang="tr-TR" dirty="0"/>
              <a:t>Front </a:t>
            </a:r>
            <a:r>
              <a:rPr lang="tr-TR" dirty="0" err="1"/>
              <a:t>back</a:t>
            </a:r>
            <a:r>
              <a:rPr lang="tr-TR" dirty="0"/>
              <a:t> </a:t>
            </a:r>
            <a:r>
              <a:rPr lang="tr-TR" dirty="0" err="1"/>
              <a:t>porch</a:t>
            </a:r>
            <a:r>
              <a:rPr lang="tr-TR" dirty="0"/>
              <a:t> anlamı</a:t>
            </a:r>
          </a:p>
        </p:txBody>
      </p:sp>
      <p:sp>
        <p:nvSpPr>
          <p:cNvPr id="3" name="İçerik Yer Tutucusu 2">
            <a:extLst>
              <a:ext uri="{FF2B5EF4-FFF2-40B4-BE49-F238E27FC236}">
                <a16:creationId xmlns:a16="http://schemas.microsoft.com/office/drawing/2014/main" id="{6D9189E7-B2F7-48EC-B1AF-CB08AD18FF1B}"/>
              </a:ext>
            </a:extLst>
          </p:cNvPr>
          <p:cNvSpPr>
            <a:spLocks noGrp="1"/>
          </p:cNvSpPr>
          <p:nvPr>
            <p:ph idx="1"/>
          </p:nvPr>
        </p:nvSpPr>
        <p:spPr/>
        <p:txBody>
          <a:bodyPr>
            <a:normAutofit fontScale="92500" lnSpcReduction="20000"/>
          </a:bodyPr>
          <a:lstStyle/>
          <a:p>
            <a:r>
              <a:rPr lang="en-US" b="1" dirty="0"/>
              <a:t>Back Porch</a:t>
            </a:r>
            <a:r>
              <a:rPr lang="en-US" dirty="0"/>
              <a:t>:</a:t>
            </a:r>
          </a:p>
          <a:p>
            <a:r>
              <a:rPr lang="en-US" b="1" dirty="0"/>
              <a:t>Definition</a:t>
            </a:r>
            <a:r>
              <a:rPr lang="en-US" dirty="0"/>
              <a:t>: The back porch is a period of time between the end of the synchronization pulse and the start of the displayable area of a scanline (or frame).</a:t>
            </a:r>
          </a:p>
          <a:p>
            <a:r>
              <a:rPr lang="en-US" b="1" dirty="0"/>
              <a:t>Purpose</a:t>
            </a:r>
            <a:r>
              <a:rPr lang="en-US" dirty="0"/>
              <a:t>: It allows the display circuitry to stabilize and prepare to start drawing the next line (or frame) of the image. The back porch ensures that the monitor has enough time to reset and get ready for the new line (or frame) data.</a:t>
            </a:r>
            <a:endParaRPr lang="tr-TR" dirty="0"/>
          </a:p>
          <a:p>
            <a:r>
              <a:rPr lang="tr-TR" b="1" dirty="0"/>
              <a:t>Front </a:t>
            </a:r>
            <a:r>
              <a:rPr lang="tr-TR" b="1" dirty="0" err="1"/>
              <a:t>porch</a:t>
            </a:r>
            <a:r>
              <a:rPr lang="tr-TR" dirty="0"/>
              <a:t>:</a:t>
            </a:r>
            <a:r>
              <a:rPr lang="en-US" dirty="0"/>
              <a:t>The front porch provides a brief period after the end of the visible display area but before the start of the horizontal synchronization (</a:t>
            </a:r>
            <a:r>
              <a:rPr lang="en-US" dirty="0" err="1"/>
              <a:t>Hsync</a:t>
            </a:r>
            <a:r>
              <a:rPr lang="en-US" dirty="0"/>
              <a:t>) pulse. This delay allows the monitor's electron beam (in CRT monitors) or pixel processing (in modern LCDs) to stabilize and prepare for the next line of data.</a:t>
            </a:r>
          </a:p>
          <a:p>
            <a:endParaRPr lang="tr-TR" dirty="0"/>
          </a:p>
        </p:txBody>
      </p:sp>
    </p:spTree>
    <p:extLst>
      <p:ext uri="{BB962C8B-B14F-4D97-AF65-F5344CB8AC3E}">
        <p14:creationId xmlns:p14="http://schemas.microsoft.com/office/powerpoint/2010/main" val="146507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B6C8D8C-F8C5-447C-8DF4-4FB7EF798DC3}"/>
              </a:ext>
            </a:extLst>
          </p:cNvPr>
          <p:cNvSpPr>
            <a:spLocks noGrp="1"/>
          </p:cNvSpPr>
          <p:nvPr>
            <p:ph type="title"/>
          </p:nvPr>
        </p:nvSpPr>
        <p:spPr/>
        <p:txBody>
          <a:bodyPr/>
          <a:lstStyle/>
          <a:p>
            <a:r>
              <a:rPr lang="tr-TR" dirty="0" err="1"/>
              <a:t>Simulations</a:t>
            </a:r>
            <a:r>
              <a:rPr lang="tr-TR" dirty="0"/>
              <a:t> </a:t>
            </a:r>
          </a:p>
        </p:txBody>
      </p:sp>
      <p:pic>
        <p:nvPicPr>
          <p:cNvPr id="4" name="İçerik Yer Tutucusu 3">
            <a:extLst>
              <a:ext uri="{FF2B5EF4-FFF2-40B4-BE49-F238E27FC236}">
                <a16:creationId xmlns:a16="http://schemas.microsoft.com/office/drawing/2014/main" id="{B9F11DB3-EB27-49AA-ABDC-B0CA70C41C85}"/>
              </a:ext>
            </a:extLst>
          </p:cNvPr>
          <p:cNvPicPr>
            <a:picLocks noGrp="1" noChangeAspect="1"/>
          </p:cNvPicPr>
          <p:nvPr>
            <p:ph idx="1"/>
          </p:nvPr>
        </p:nvPicPr>
        <p:blipFill rotWithShape="1">
          <a:blip r:embed="rId2"/>
          <a:srcRect r="28568"/>
          <a:stretch/>
        </p:blipFill>
        <p:spPr>
          <a:xfrm>
            <a:off x="645347" y="1881609"/>
            <a:ext cx="4747748" cy="4351338"/>
          </a:xfrm>
          <a:prstGeom prst="rect">
            <a:avLst/>
          </a:prstGeom>
        </p:spPr>
      </p:pic>
      <p:pic>
        <p:nvPicPr>
          <p:cNvPr id="5" name="Resim 4">
            <a:extLst>
              <a:ext uri="{FF2B5EF4-FFF2-40B4-BE49-F238E27FC236}">
                <a16:creationId xmlns:a16="http://schemas.microsoft.com/office/drawing/2014/main" id="{344BF8E3-60C3-4111-9BBA-0A873A0AD669}"/>
              </a:ext>
            </a:extLst>
          </p:cNvPr>
          <p:cNvPicPr>
            <a:picLocks noChangeAspect="1"/>
          </p:cNvPicPr>
          <p:nvPr/>
        </p:nvPicPr>
        <p:blipFill rotWithShape="1">
          <a:blip r:embed="rId3"/>
          <a:srcRect b="8627"/>
          <a:stretch/>
        </p:blipFill>
        <p:spPr>
          <a:xfrm>
            <a:off x="6161314" y="1843983"/>
            <a:ext cx="4747748" cy="4400068"/>
          </a:xfrm>
          <a:prstGeom prst="rect">
            <a:avLst/>
          </a:prstGeom>
        </p:spPr>
      </p:pic>
    </p:spTree>
    <p:extLst>
      <p:ext uri="{BB962C8B-B14F-4D97-AF65-F5344CB8AC3E}">
        <p14:creationId xmlns:p14="http://schemas.microsoft.com/office/powerpoint/2010/main" val="1933731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2F7E8F-A16B-9A84-ED25-8AD41A747E67}"/>
              </a:ext>
            </a:extLst>
          </p:cNvPr>
          <p:cNvSpPr>
            <a:spLocks noGrp="1"/>
          </p:cNvSpPr>
          <p:nvPr>
            <p:ph type="title"/>
          </p:nvPr>
        </p:nvSpPr>
        <p:spPr/>
        <p:txBody>
          <a:bodyPr/>
          <a:lstStyle/>
          <a:p>
            <a:r>
              <a:rPr lang="tr-TR" dirty="0"/>
              <a:t>3 Bit </a:t>
            </a:r>
            <a:r>
              <a:rPr lang="tr-TR" dirty="0" err="1"/>
              <a:t>Binary</a:t>
            </a:r>
            <a:r>
              <a:rPr lang="tr-TR" dirty="0"/>
              <a:t> </a:t>
            </a:r>
            <a:r>
              <a:rPr lang="tr-TR" dirty="0" err="1"/>
              <a:t>Comparator</a:t>
            </a:r>
            <a:endParaRPr lang="tr-TR" dirty="0"/>
          </a:p>
        </p:txBody>
      </p:sp>
      <p:pic>
        <p:nvPicPr>
          <p:cNvPr id="5" name="İçerik Yer Tutucusu 4">
            <a:extLst>
              <a:ext uri="{FF2B5EF4-FFF2-40B4-BE49-F238E27FC236}">
                <a16:creationId xmlns:a16="http://schemas.microsoft.com/office/drawing/2014/main" id="{0AC4C076-D466-BDC2-F2ED-2090F41856D3}"/>
              </a:ext>
            </a:extLst>
          </p:cNvPr>
          <p:cNvPicPr>
            <a:picLocks noGrp="1" noChangeAspect="1"/>
          </p:cNvPicPr>
          <p:nvPr>
            <p:ph idx="1"/>
          </p:nvPr>
        </p:nvPicPr>
        <p:blipFill>
          <a:blip r:embed="rId2"/>
          <a:stretch>
            <a:fillRect/>
          </a:stretch>
        </p:blipFill>
        <p:spPr>
          <a:xfrm>
            <a:off x="838200" y="1690688"/>
            <a:ext cx="6213078" cy="4351338"/>
          </a:xfrm>
        </p:spPr>
      </p:pic>
    </p:spTree>
    <p:extLst>
      <p:ext uri="{BB962C8B-B14F-4D97-AF65-F5344CB8AC3E}">
        <p14:creationId xmlns:p14="http://schemas.microsoft.com/office/powerpoint/2010/main" val="1361109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E6683A7-8238-47E5-93CF-95CD989A7AA6}"/>
              </a:ext>
            </a:extLst>
          </p:cNvPr>
          <p:cNvSpPr>
            <a:spLocks noGrp="1"/>
          </p:cNvSpPr>
          <p:nvPr>
            <p:ph type="title"/>
          </p:nvPr>
        </p:nvSpPr>
        <p:spPr/>
        <p:txBody>
          <a:bodyPr/>
          <a:lstStyle/>
          <a:p>
            <a:r>
              <a:rPr lang="tr-TR" dirty="0" err="1"/>
              <a:t>Overall</a:t>
            </a:r>
            <a:r>
              <a:rPr lang="tr-TR" dirty="0"/>
              <a:t> </a:t>
            </a:r>
            <a:r>
              <a:rPr lang="tr-TR" dirty="0" err="1"/>
              <a:t>simulation</a:t>
            </a:r>
            <a:r>
              <a:rPr lang="tr-TR" dirty="0"/>
              <a:t> </a:t>
            </a:r>
          </a:p>
        </p:txBody>
      </p:sp>
      <p:pic>
        <p:nvPicPr>
          <p:cNvPr id="8" name="İçerik Yer Tutucusu 7">
            <a:extLst>
              <a:ext uri="{FF2B5EF4-FFF2-40B4-BE49-F238E27FC236}">
                <a16:creationId xmlns:a16="http://schemas.microsoft.com/office/drawing/2014/main" id="{C9274285-F0F3-49AC-A4E8-0777D1547326}"/>
              </a:ext>
            </a:extLst>
          </p:cNvPr>
          <p:cNvPicPr>
            <a:picLocks noGrp="1" noChangeAspect="1"/>
          </p:cNvPicPr>
          <p:nvPr>
            <p:ph idx="1"/>
          </p:nvPr>
        </p:nvPicPr>
        <p:blipFill>
          <a:blip r:embed="rId2"/>
          <a:stretch>
            <a:fillRect/>
          </a:stretch>
        </p:blipFill>
        <p:spPr>
          <a:xfrm>
            <a:off x="371272" y="1844287"/>
            <a:ext cx="7626352" cy="4351338"/>
          </a:xfrm>
          <a:prstGeom prst="rect">
            <a:avLst/>
          </a:prstGeom>
        </p:spPr>
      </p:pic>
      <p:sp>
        <p:nvSpPr>
          <p:cNvPr id="9" name="Metin kutusu 8">
            <a:extLst>
              <a:ext uri="{FF2B5EF4-FFF2-40B4-BE49-F238E27FC236}">
                <a16:creationId xmlns:a16="http://schemas.microsoft.com/office/drawing/2014/main" id="{8556EAEF-B069-46C3-BE9F-A6EDE37E6D86}"/>
              </a:ext>
            </a:extLst>
          </p:cNvPr>
          <p:cNvSpPr txBox="1"/>
          <p:nvPr/>
        </p:nvSpPr>
        <p:spPr>
          <a:xfrm>
            <a:off x="8085173" y="1949081"/>
            <a:ext cx="3928485" cy="2585323"/>
          </a:xfrm>
          <a:prstGeom prst="rect">
            <a:avLst/>
          </a:prstGeom>
          <a:noFill/>
          <a:ln>
            <a:solidFill>
              <a:schemeClr val="accent1">
                <a:lumMod val="50000"/>
              </a:schemeClr>
            </a:solidFill>
          </a:ln>
        </p:spPr>
        <p:txBody>
          <a:bodyPr wrap="square" rtlCol="0">
            <a:spAutoFit/>
          </a:bodyPr>
          <a:lstStyle/>
          <a:p>
            <a:r>
              <a:rPr lang="tr-TR" dirty="0" err="1"/>
              <a:t>V_count</a:t>
            </a:r>
            <a:r>
              <a:rPr lang="tr-TR" dirty="0"/>
              <a:t>(dikey, y ) ve </a:t>
            </a:r>
            <a:r>
              <a:rPr lang="tr-TR" dirty="0" err="1"/>
              <a:t>h_count</a:t>
            </a:r>
            <a:r>
              <a:rPr lang="tr-TR" dirty="0"/>
              <a:t>(yatay, x)</a:t>
            </a:r>
          </a:p>
          <a:p>
            <a:r>
              <a:rPr lang="tr-TR" dirty="0" err="1"/>
              <a:t>Pixelleri</a:t>
            </a:r>
            <a:r>
              <a:rPr lang="tr-TR" dirty="0"/>
              <a:t> sayar , yani her bir </a:t>
            </a:r>
            <a:r>
              <a:rPr lang="tr-TR" dirty="0" err="1"/>
              <a:t>pixelin</a:t>
            </a:r>
            <a:r>
              <a:rPr lang="tr-TR" dirty="0"/>
              <a:t>(</a:t>
            </a:r>
            <a:r>
              <a:rPr lang="tr-TR" dirty="0" err="1"/>
              <a:t>x,y</a:t>
            </a:r>
            <a:r>
              <a:rPr lang="tr-TR" dirty="0"/>
              <a:t>)</a:t>
            </a:r>
          </a:p>
          <a:p>
            <a:r>
              <a:rPr lang="tr-TR" dirty="0"/>
              <a:t>koordinatlarını belirler.</a:t>
            </a:r>
          </a:p>
          <a:p>
            <a:endParaRPr lang="tr-TR" dirty="0"/>
          </a:p>
          <a:p>
            <a:r>
              <a:rPr lang="tr-TR" dirty="0" err="1"/>
              <a:t>Burda</a:t>
            </a:r>
            <a:r>
              <a:rPr lang="tr-TR" dirty="0"/>
              <a:t> </a:t>
            </a:r>
            <a:r>
              <a:rPr lang="tr-TR" dirty="0" err="1"/>
              <a:t>v_count</a:t>
            </a:r>
            <a:r>
              <a:rPr lang="tr-TR" dirty="0"/>
              <a:t> 0’ dan 524’e sayarken her bir </a:t>
            </a:r>
            <a:r>
              <a:rPr lang="tr-TR" dirty="0" err="1"/>
              <a:t>v_count</a:t>
            </a:r>
            <a:r>
              <a:rPr lang="tr-TR" dirty="0"/>
              <a:t> için </a:t>
            </a:r>
            <a:r>
              <a:rPr lang="tr-TR" dirty="0" err="1"/>
              <a:t>h_count</a:t>
            </a:r>
            <a:r>
              <a:rPr lang="tr-TR" dirty="0"/>
              <a:t> 0’dan 799’a </a:t>
            </a:r>
          </a:p>
          <a:p>
            <a:r>
              <a:rPr lang="tr-TR" dirty="0"/>
              <a:t>yani 1 sıra sayar. </a:t>
            </a:r>
            <a:r>
              <a:rPr lang="tr-TR" dirty="0" err="1"/>
              <a:t>Sounda</a:t>
            </a:r>
            <a:r>
              <a:rPr lang="tr-TR" dirty="0"/>
              <a:t> </a:t>
            </a:r>
            <a:r>
              <a:rPr lang="tr-TR" dirty="0" err="1"/>
              <a:t>v_count</a:t>
            </a:r>
            <a:r>
              <a:rPr lang="tr-TR" dirty="0"/>
              <a:t> 524’ saydığında tüm ekran taranmış olur. </a:t>
            </a:r>
          </a:p>
          <a:p>
            <a:r>
              <a:rPr lang="tr-TR" dirty="0"/>
              <a:t> </a:t>
            </a:r>
          </a:p>
        </p:txBody>
      </p:sp>
    </p:spTree>
    <p:extLst>
      <p:ext uri="{BB962C8B-B14F-4D97-AF65-F5344CB8AC3E}">
        <p14:creationId xmlns:p14="http://schemas.microsoft.com/office/powerpoint/2010/main" val="4030315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AF529FD4-2E5B-474A-B664-04DB9CCF5A87}"/>
              </a:ext>
            </a:extLst>
          </p:cNvPr>
          <p:cNvSpPr>
            <a:spLocks noGrp="1"/>
          </p:cNvSpPr>
          <p:nvPr>
            <p:ph type="title"/>
          </p:nvPr>
        </p:nvSpPr>
        <p:spPr/>
        <p:txBody>
          <a:bodyPr/>
          <a:lstStyle/>
          <a:p>
            <a:r>
              <a:rPr lang="tr-TR" dirty="0"/>
              <a:t>TOP </a:t>
            </a:r>
            <a:r>
              <a:rPr lang="tr-TR" dirty="0" err="1"/>
              <a:t>module</a:t>
            </a:r>
            <a:endParaRPr lang="tr-TR" dirty="0"/>
          </a:p>
        </p:txBody>
      </p:sp>
      <p:pic>
        <p:nvPicPr>
          <p:cNvPr id="4" name="İçerik Yer Tutucusu 3">
            <a:extLst>
              <a:ext uri="{FF2B5EF4-FFF2-40B4-BE49-F238E27FC236}">
                <a16:creationId xmlns:a16="http://schemas.microsoft.com/office/drawing/2014/main" id="{553A3D4D-6244-4119-9854-FCEC292F046E}"/>
              </a:ext>
            </a:extLst>
          </p:cNvPr>
          <p:cNvPicPr>
            <a:picLocks noGrp="1" noChangeAspect="1"/>
          </p:cNvPicPr>
          <p:nvPr>
            <p:ph idx="1"/>
          </p:nvPr>
        </p:nvPicPr>
        <p:blipFill>
          <a:blip r:embed="rId2"/>
          <a:stretch>
            <a:fillRect/>
          </a:stretch>
        </p:blipFill>
        <p:spPr>
          <a:xfrm>
            <a:off x="3119120" y="2296473"/>
            <a:ext cx="5525135" cy="3722533"/>
          </a:xfrm>
          <a:prstGeom prst="rect">
            <a:avLst/>
          </a:prstGeom>
        </p:spPr>
      </p:pic>
    </p:spTree>
    <p:extLst>
      <p:ext uri="{BB962C8B-B14F-4D97-AF65-F5344CB8AC3E}">
        <p14:creationId xmlns:p14="http://schemas.microsoft.com/office/powerpoint/2010/main" val="3878023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B5FE75A-F75C-498F-9787-4B8FC83AAE64}"/>
              </a:ext>
            </a:extLst>
          </p:cNvPr>
          <p:cNvSpPr>
            <a:spLocks noGrp="1"/>
          </p:cNvSpPr>
          <p:nvPr>
            <p:ph type="title"/>
          </p:nvPr>
        </p:nvSpPr>
        <p:spPr/>
        <p:txBody>
          <a:bodyPr/>
          <a:lstStyle/>
          <a:p>
            <a:r>
              <a:rPr lang="tr-TR" dirty="0" err="1"/>
              <a:t>Text</a:t>
            </a:r>
            <a:r>
              <a:rPr lang="tr-TR" dirty="0"/>
              <a:t> </a:t>
            </a:r>
            <a:r>
              <a:rPr lang="tr-TR" dirty="0" err="1"/>
              <a:t>generator</a:t>
            </a:r>
            <a:endParaRPr lang="tr-TR" dirty="0"/>
          </a:p>
        </p:txBody>
      </p:sp>
      <p:pic>
        <p:nvPicPr>
          <p:cNvPr id="5" name="İçerik Yer Tutucusu 4">
            <a:extLst>
              <a:ext uri="{FF2B5EF4-FFF2-40B4-BE49-F238E27FC236}">
                <a16:creationId xmlns:a16="http://schemas.microsoft.com/office/drawing/2014/main" id="{149293E4-EC7D-456F-92CE-E8D575B02427}"/>
              </a:ext>
            </a:extLst>
          </p:cNvPr>
          <p:cNvPicPr>
            <a:picLocks noGrp="1" noChangeAspect="1"/>
          </p:cNvPicPr>
          <p:nvPr>
            <p:ph idx="1"/>
          </p:nvPr>
        </p:nvPicPr>
        <p:blipFill>
          <a:blip r:embed="rId2"/>
          <a:stretch>
            <a:fillRect/>
          </a:stretch>
        </p:blipFill>
        <p:spPr>
          <a:xfrm>
            <a:off x="764728" y="1564640"/>
            <a:ext cx="10334778" cy="4724083"/>
          </a:xfrm>
          <a:prstGeom prst="rect">
            <a:avLst/>
          </a:prstGeom>
        </p:spPr>
      </p:pic>
    </p:spTree>
    <p:extLst>
      <p:ext uri="{BB962C8B-B14F-4D97-AF65-F5344CB8AC3E}">
        <p14:creationId xmlns:p14="http://schemas.microsoft.com/office/powerpoint/2010/main" val="243317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98B5638E-BFE7-46A9-82BD-9E76E8A03A55}"/>
              </a:ext>
            </a:extLst>
          </p:cNvPr>
          <p:cNvSpPr>
            <a:spLocks noGrp="1"/>
          </p:cNvSpPr>
          <p:nvPr>
            <p:ph type="title"/>
          </p:nvPr>
        </p:nvSpPr>
        <p:spPr/>
        <p:txBody>
          <a:bodyPr/>
          <a:lstStyle/>
          <a:p>
            <a:r>
              <a:rPr lang="tr-TR" dirty="0" err="1"/>
              <a:t>Pipeline</a:t>
            </a:r>
            <a:endParaRPr lang="tr-TR" dirty="0"/>
          </a:p>
        </p:txBody>
      </p:sp>
      <p:pic>
        <p:nvPicPr>
          <p:cNvPr id="4" name="İçerik Yer Tutucusu 3">
            <a:extLst>
              <a:ext uri="{FF2B5EF4-FFF2-40B4-BE49-F238E27FC236}">
                <a16:creationId xmlns:a16="http://schemas.microsoft.com/office/drawing/2014/main" id="{31294C88-FA34-4F86-BD09-F251BE52E373}"/>
              </a:ext>
            </a:extLst>
          </p:cNvPr>
          <p:cNvPicPr>
            <a:picLocks noGrp="1" noChangeAspect="1"/>
          </p:cNvPicPr>
          <p:nvPr>
            <p:ph idx="1"/>
          </p:nvPr>
        </p:nvPicPr>
        <p:blipFill>
          <a:blip r:embed="rId2"/>
          <a:stretch>
            <a:fillRect/>
          </a:stretch>
        </p:blipFill>
        <p:spPr>
          <a:xfrm>
            <a:off x="3485880" y="1881609"/>
            <a:ext cx="4548436" cy="4351338"/>
          </a:xfrm>
          <a:prstGeom prst="rect">
            <a:avLst/>
          </a:prstGeom>
        </p:spPr>
      </p:pic>
    </p:spTree>
    <p:extLst>
      <p:ext uri="{BB962C8B-B14F-4D97-AF65-F5344CB8AC3E}">
        <p14:creationId xmlns:p14="http://schemas.microsoft.com/office/powerpoint/2010/main" val="2456242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89F6A99-7EBA-4A7F-B97D-E15693E2385F}"/>
              </a:ext>
            </a:extLst>
          </p:cNvPr>
          <p:cNvSpPr>
            <a:spLocks noGrp="1"/>
          </p:cNvSpPr>
          <p:nvPr>
            <p:ph type="title"/>
          </p:nvPr>
        </p:nvSpPr>
        <p:spPr/>
        <p:txBody>
          <a:bodyPr/>
          <a:lstStyle/>
          <a:p>
            <a:r>
              <a:rPr lang="tr-TR" dirty="0" err="1"/>
              <a:t>Fpga</a:t>
            </a:r>
            <a:r>
              <a:rPr lang="tr-TR" dirty="0"/>
              <a:t> yapısı</a:t>
            </a:r>
          </a:p>
        </p:txBody>
      </p:sp>
      <p:pic>
        <p:nvPicPr>
          <p:cNvPr id="5" name="İçerik Yer Tutucusu 4">
            <a:extLst>
              <a:ext uri="{FF2B5EF4-FFF2-40B4-BE49-F238E27FC236}">
                <a16:creationId xmlns:a16="http://schemas.microsoft.com/office/drawing/2014/main" id="{C9D1D618-1FB4-4784-8C0C-919F76976C2B}"/>
              </a:ext>
            </a:extLst>
          </p:cNvPr>
          <p:cNvPicPr>
            <a:picLocks noGrp="1" noChangeAspect="1"/>
          </p:cNvPicPr>
          <p:nvPr>
            <p:ph idx="1"/>
          </p:nvPr>
        </p:nvPicPr>
        <p:blipFill>
          <a:blip r:embed="rId2"/>
          <a:stretch>
            <a:fillRect/>
          </a:stretch>
        </p:blipFill>
        <p:spPr>
          <a:xfrm>
            <a:off x="838200" y="1806964"/>
            <a:ext cx="4658122" cy="4351338"/>
          </a:xfrm>
          <a:prstGeom prst="rect">
            <a:avLst/>
          </a:prstGeom>
        </p:spPr>
      </p:pic>
      <p:pic>
        <p:nvPicPr>
          <p:cNvPr id="6" name="Resim 5">
            <a:extLst>
              <a:ext uri="{FF2B5EF4-FFF2-40B4-BE49-F238E27FC236}">
                <a16:creationId xmlns:a16="http://schemas.microsoft.com/office/drawing/2014/main" id="{E1980364-23F5-41AC-BAE7-9D2E09D1E07B}"/>
              </a:ext>
            </a:extLst>
          </p:cNvPr>
          <p:cNvPicPr>
            <a:picLocks noChangeAspect="1"/>
          </p:cNvPicPr>
          <p:nvPr/>
        </p:nvPicPr>
        <p:blipFill>
          <a:blip r:embed="rId3"/>
          <a:stretch>
            <a:fillRect/>
          </a:stretch>
        </p:blipFill>
        <p:spPr>
          <a:xfrm>
            <a:off x="5327780" y="1902862"/>
            <a:ext cx="6624734" cy="1018766"/>
          </a:xfrm>
          <a:prstGeom prst="rect">
            <a:avLst/>
          </a:prstGeom>
        </p:spPr>
      </p:pic>
      <p:sp>
        <p:nvSpPr>
          <p:cNvPr id="3" name="Metin kutusu 2">
            <a:extLst>
              <a:ext uri="{FF2B5EF4-FFF2-40B4-BE49-F238E27FC236}">
                <a16:creationId xmlns:a16="http://schemas.microsoft.com/office/drawing/2014/main" id="{2F878DED-1DAF-4B06-86F7-B4DA533CEA26}"/>
              </a:ext>
            </a:extLst>
          </p:cNvPr>
          <p:cNvSpPr txBox="1"/>
          <p:nvPr/>
        </p:nvSpPr>
        <p:spPr>
          <a:xfrm>
            <a:off x="5691673" y="3429000"/>
            <a:ext cx="2924198" cy="369332"/>
          </a:xfrm>
          <a:prstGeom prst="rect">
            <a:avLst/>
          </a:prstGeom>
          <a:noFill/>
        </p:spPr>
        <p:txBody>
          <a:bodyPr wrap="none" rtlCol="0">
            <a:spAutoFit/>
          </a:bodyPr>
          <a:lstStyle/>
          <a:p>
            <a:r>
              <a:rPr lang="tr-TR" dirty="0"/>
              <a:t>CLB- </a:t>
            </a:r>
            <a:r>
              <a:rPr lang="tr-TR" dirty="0" err="1"/>
              <a:t>configurable</a:t>
            </a:r>
            <a:r>
              <a:rPr lang="tr-TR" dirty="0"/>
              <a:t> </a:t>
            </a:r>
            <a:r>
              <a:rPr lang="tr-TR" dirty="0" err="1"/>
              <a:t>logic</a:t>
            </a:r>
            <a:r>
              <a:rPr lang="tr-TR" dirty="0"/>
              <a:t> </a:t>
            </a:r>
            <a:r>
              <a:rPr lang="tr-TR" dirty="0" err="1"/>
              <a:t>block</a:t>
            </a:r>
            <a:endParaRPr lang="tr-TR" dirty="0"/>
          </a:p>
        </p:txBody>
      </p:sp>
    </p:spTree>
    <p:extLst>
      <p:ext uri="{BB962C8B-B14F-4D97-AF65-F5344CB8AC3E}">
        <p14:creationId xmlns:p14="http://schemas.microsoft.com/office/powerpoint/2010/main" val="2509584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C533A4-FA6D-54F1-4560-769C391A9C44}"/>
              </a:ext>
            </a:extLst>
          </p:cNvPr>
          <p:cNvSpPr>
            <a:spLocks noGrp="1"/>
          </p:cNvSpPr>
          <p:nvPr>
            <p:ph type="title"/>
          </p:nvPr>
        </p:nvSpPr>
        <p:spPr/>
        <p:txBody>
          <a:bodyPr/>
          <a:lstStyle/>
          <a:p>
            <a:r>
              <a:rPr lang="tr-TR" dirty="0"/>
              <a:t>3 Bit </a:t>
            </a:r>
            <a:r>
              <a:rPr lang="tr-TR" dirty="0" err="1"/>
              <a:t>Binary</a:t>
            </a:r>
            <a:r>
              <a:rPr lang="tr-TR" dirty="0"/>
              <a:t> </a:t>
            </a:r>
            <a:r>
              <a:rPr lang="tr-TR" dirty="0" err="1"/>
              <a:t>Comparator</a:t>
            </a:r>
            <a:endParaRPr lang="tr-TR" dirty="0"/>
          </a:p>
        </p:txBody>
      </p:sp>
      <p:pic>
        <p:nvPicPr>
          <p:cNvPr id="5" name="İçerik Yer Tutucusu 4">
            <a:extLst>
              <a:ext uri="{FF2B5EF4-FFF2-40B4-BE49-F238E27FC236}">
                <a16:creationId xmlns:a16="http://schemas.microsoft.com/office/drawing/2014/main" id="{2FE4AA10-C7B2-B22D-FABC-95976C583344}"/>
              </a:ext>
            </a:extLst>
          </p:cNvPr>
          <p:cNvPicPr>
            <a:picLocks noGrp="1" noChangeAspect="1"/>
          </p:cNvPicPr>
          <p:nvPr>
            <p:ph idx="1"/>
          </p:nvPr>
        </p:nvPicPr>
        <p:blipFill>
          <a:blip r:embed="rId2"/>
          <a:stretch>
            <a:fillRect/>
          </a:stretch>
        </p:blipFill>
        <p:spPr>
          <a:xfrm>
            <a:off x="1024018" y="1504888"/>
            <a:ext cx="4137820" cy="4801314"/>
          </a:xfrm>
          <a:ln>
            <a:solidFill>
              <a:schemeClr val="accent1">
                <a:lumMod val="75000"/>
              </a:schemeClr>
            </a:solidFill>
          </a:ln>
        </p:spPr>
      </p:pic>
      <p:sp>
        <p:nvSpPr>
          <p:cNvPr id="6" name="Metin kutusu 5">
            <a:extLst>
              <a:ext uri="{FF2B5EF4-FFF2-40B4-BE49-F238E27FC236}">
                <a16:creationId xmlns:a16="http://schemas.microsoft.com/office/drawing/2014/main" id="{0363794B-8CD3-D5B8-72B0-A31676983D03}"/>
              </a:ext>
            </a:extLst>
          </p:cNvPr>
          <p:cNvSpPr txBox="1"/>
          <p:nvPr/>
        </p:nvSpPr>
        <p:spPr>
          <a:xfrm>
            <a:off x="6736079" y="1504888"/>
            <a:ext cx="3978625" cy="4801314"/>
          </a:xfrm>
          <a:prstGeom prst="rect">
            <a:avLst/>
          </a:prstGeom>
          <a:noFill/>
          <a:ln>
            <a:solidFill>
              <a:schemeClr val="accent1">
                <a:lumMod val="75000"/>
              </a:schemeClr>
            </a:solidFill>
          </a:ln>
        </p:spPr>
        <p:txBody>
          <a:bodyPr wrap="square" rtlCol="0">
            <a:spAutoFit/>
          </a:bodyPr>
          <a:lstStyle/>
          <a:p>
            <a:r>
              <a:rPr lang="tr-TR" sz="900" dirty="0" err="1"/>
              <a:t>library</a:t>
            </a:r>
            <a:r>
              <a:rPr lang="tr-TR" sz="900" dirty="0"/>
              <a:t> IEEE;</a:t>
            </a:r>
          </a:p>
          <a:p>
            <a:r>
              <a:rPr lang="tr-TR" sz="900" dirty="0" err="1"/>
              <a:t>use</a:t>
            </a:r>
            <a:r>
              <a:rPr lang="tr-TR" sz="900" dirty="0"/>
              <a:t> IEEE.STD_LOGIC_1164.ALL;</a:t>
            </a:r>
          </a:p>
          <a:p>
            <a:r>
              <a:rPr lang="tr-TR" sz="900" dirty="0" err="1"/>
              <a:t>use</a:t>
            </a:r>
            <a:r>
              <a:rPr lang="tr-TR" sz="900" dirty="0"/>
              <a:t> IEEE.NUMERIC_STD.ALL;</a:t>
            </a:r>
          </a:p>
          <a:p>
            <a:endParaRPr lang="tr-TR" sz="900" dirty="0"/>
          </a:p>
          <a:p>
            <a:r>
              <a:rPr lang="tr-TR" sz="900" dirty="0" err="1"/>
              <a:t>entity</a:t>
            </a:r>
            <a:r>
              <a:rPr lang="tr-TR" sz="900" dirty="0"/>
              <a:t> comparator_3bit is</a:t>
            </a:r>
          </a:p>
          <a:p>
            <a:r>
              <a:rPr lang="tr-TR" sz="900" dirty="0"/>
              <a:t>    Port (</a:t>
            </a:r>
          </a:p>
          <a:p>
            <a:r>
              <a:rPr lang="tr-TR" sz="900" dirty="0"/>
              <a:t>        a     : in  STD_LOGIC_VECTOR(2 </a:t>
            </a:r>
            <a:r>
              <a:rPr lang="tr-TR" sz="900" dirty="0" err="1"/>
              <a:t>downto</a:t>
            </a:r>
            <a:r>
              <a:rPr lang="tr-TR" sz="900" dirty="0"/>
              <a:t> 0);</a:t>
            </a:r>
          </a:p>
          <a:p>
            <a:r>
              <a:rPr lang="tr-TR" sz="900" dirty="0"/>
              <a:t>        b     : in  STD_LOGIC_VECTOR(2 </a:t>
            </a:r>
            <a:r>
              <a:rPr lang="tr-TR" sz="900" dirty="0" err="1"/>
              <a:t>downto</a:t>
            </a:r>
            <a:r>
              <a:rPr lang="tr-TR" sz="900" dirty="0"/>
              <a:t> 0);</a:t>
            </a:r>
          </a:p>
          <a:p>
            <a:r>
              <a:rPr lang="tr-TR" sz="900" dirty="0"/>
              <a:t>        </a:t>
            </a:r>
            <a:r>
              <a:rPr lang="tr-TR" sz="900" dirty="0" err="1"/>
              <a:t>a_gt_b</a:t>
            </a:r>
            <a:r>
              <a:rPr lang="tr-TR" sz="900" dirty="0"/>
              <a:t> : </a:t>
            </a:r>
            <a:r>
              <a:rPr lang="tr-TR" sz="900" dirty="0" err="1"/>
              <a:t>out</a:t>
            </a:r>
            <a:r>
              <a:rPr lang="tr-TR" sz="900" dirty="0"/>
              <a:t> STD_LOGIC;</a:t>
            </a:r>
          </a:p>
          <a:p>
            <a:r>
              <a:rPr lang="tr-TR" sz="900" dirty="0"/>
              <a:t>        </a:t>
            </a:r>
            <a:r>
              <a:rPr lang="tr-TR" sz="900" dirty="0" err="1"/>
              <a:t>a_lt_b</a:t>
            </a:r>
            <a:r>
              <a:rPr lang="tr-TR" sz="900" dirty="0"/>
              <a:t> : </a:t>
            </a:r>
            <a:r>
              <a:rPr lang="tr-TR" sz="900" dirty="0" err="1"/>
              <a:t>out</a:t>
            </a:r>
            <a:r>
              <a:rPr lang="tr-TR" sz="900" dirty="0"/>
              <a:t> STD_LOGIC;</a:t>
            </a:r>
          </a:p>
          <a:p>
            <a:r>
              <a:rPr lang="tr-TR" sz="900" dirty="0"/>
              <a:t>        </a:t>
            </a:r>
            <a:r>
              <a:rPr lang="tr-TR" sz="900" dirty="0" err="1"/>
              <a:t>a_eq_b</a:t>
            </a:r>
            <a:r>
              <a:rPr lang="tr-TR" sz="900" dirty="0"/>
              <a:t> : </a:t>
            </a:r>
            <a:r>
              <a:rPr lang="tr-TR" sz="900" dirty="0" err="1"/>
              <a:t>out</a:t>
            </a:r>
            <a:r>
              <a:rPr lang="tr-TR" sz="900" dirty="0"/>
              <a:t> STD_LOGIC</a:t>
            </a:r>
          </a:p>
          <a:p>
            <a:r>
              <a:rPr lang="tr-TR" sz="900" dirty="0"/>
              <a:t>    );</a:t>
            </a:r>
          </a:p>
          <a:p>
            <a:r>
              <a:rPr lang="tr-TR" sz="900" dirty="0" err="1"/>
              <a:t>end</a:t>
            </a:r>
            <a:r>
              <a:rPr lang="tr-TR" sz="900" dirty="0"/>
              <a:t> comparator_3bit;</a:t>
            </a:r>
          </a:p>
          <a:p>
            <a:endParaRPr lang="tr-TR" sz="900" dirty="0"/>
          </a:p>
          <a:p>
            <a:r>
              <a:rPr lang="tr-TR" sz="900" dirty="0" err="1"/>
              <a:t>architecture</a:t>
            </a:r>
            <a:r>
              <a:rPr lang="tr-TR" sz="900" dirty="0"/>
              <a:t> </a:t>
            </a:r>
            <a:r>
              <a:rPr lang="tr-TR" sz="900" dirty="0" err="1"/>
              <a:t>Behavioral</a:t>
            </a:r>
            <a:r>
              <a:rPr lang="tr-TR" sz="900" dirty="0"/>
              <a:t> of comparator_3bit is</a:t>
            </a:r>
          </a:p>
          <a:p>
            <a:r>
              <a:rPr lang="tr-TR" sz="900" dirty="0" err="1"/>
              <a:t>begin</a:t>
            </a:r>
            <a:endParaRPr lang="tr-TR" sz="900" dirty="0"/>
          </a:p>
          <a:p>
            <a:r>
              <a:rPr lang="tr-TR" sz="900" dirty="0"/>
              <a:t>    </a:t>
            </a:r>
            <a:r>
              <a:rPr lang="tr-TR" sz="900" dirty="0" err="1"/>
              <a:t>process</a:t>
            </a:r>
            <a:r>
              <a:rPr lang="tr-TR" sz="900" dirty="0"/>
              <a:t>(a, b)</a:t>
            </a:r>
          </a:p>
          <a:p>
            <a:r>
              <a:rPr lang="tr-TR" sz="900" dirty="0"/>
              <a:t>    </a:t>
            </a:r>
            <a:r>
              <a:rPr lang="tr-TR" sz="900" dirty="0" err="1"/>
              <a:t>begin</a:t>
            </a:r>
            <a:endParaRPr lang="tr-TR" sz="900" dirty="0"/>
          </a:p>
          <a:p>
            <a:r>
              <a:rPr lang="tr-TR" sz="900" dirty="0"/>
              <a:t>        </a:t>
            </a:r>
            <a:r>
              <a:rPr lang="tr-TR" sz="900" dirty="0" err="1"/>
              <a:t>if</a:t>
            </a:r>
            <a:r>
              <a:rPr lang="tr-TR" sz="900" dirty="0"/>
              <a:t> a &gt; b </a:t>
            </a:r>
            <a:r>
              <a:rPr lang="tr-TR" sz="900" dirty="0" err="1"/>
              <a:t>then</a:t>
            </a:r>
            <a:endParaRPr lang="tr-TR" sz="900" dirty="0"/>
          </a:p>
          <a:p>
            <a:r>
              <a:rPr lang="tr-TR" sz="900" dirty="0"/>
              <a:t>            </a:t>
            </a:r>
            <a:r>
              <a:rPr lang="tr-TR" sz="900" dirty="0" err="1"/>
              <a:t>a_gt_b</a:t>
            </a:r>
            <a:r>
              <a:rPr lang="tr-TR" sz="900" dirty="0"/>
              <a:t> &lt;= '1';</a:t>
            </a:r>
          </a:p>
          <a:p>
            <a:r>
              <a:rPr lang="tr-TR" sz="900" dirty="0"/>
              <a:t>            </a:t>
            </a:r>
            <a:r>
              <a:rPr lang="tr-TR" sz="900" dirty="0" err="1"/>
              <a:t>a_lt_b</a:t>
            </a:r>
            <a:r>
              <a:rPr lang="tr-TR" sz="900" dirty="0"/>
              <a:t> &lt;= '0';</a:t>
            </a:r>
          </a:p>
          <a:p>
            <a:r>
              <a:rPr lang="tr-TR" sz="900" dirty="0"/>
              <a:t>            </a:t>
            </a:r>
            <a:r>
              <a:rPr lang="tr-TR" sz="900" dirty="0" err="1"/>
              <a:t>a_eq_b</a:t>
            </a:r>
            <a:r>
              <a:rPr lang="tr-TR" sz="900" dirty="0"/>
              <a:t> &lt;= '0';</a:t>
            </a:r>
          </a:p>
          <a:p>
            <a:r>
              <a:rPr lang="tr-TR" sz="900" dirty="0"/>
              <a:t>        </a:t>
            </a:r>
            <a:r>
              <a:rPr lang="tr-TR" sz="900" dirty="0" err="1"/>
              <a:t>elsif</a:t>
            </a:r>
            <a:r>
              <a:rPr lang="tr-TR" sz="900" dirty="0"/>
              <a:t> a &lt; b </a:t>
            </a:r>
            <a:r>
              <a:rPr lang="tr-TR" sz="900" dirty="0" err="1"/>
              <a:t>then</a:t>
            </a:r>
            <a:endParaRPr lang="tr-TR" sz="900" dirty="0"/>
          </a:p>
          <a:p>
            <a:r>
              <a:rPr lang="tr-TR" sz="900" dirty="0"/>
              <a:t>            </a:t>
            </a:r>
            <a:r>
              <a:rPr lang="tr-TR" sz="900" dirty="0" err="1"/>
              <a:t>a_gt_b</a:t>
            </a:r>
            <a:r>
              <a:rPr lang="tr-TR" sz="900" dirty="0"/>
              <a:t> &lt;= '0';</a:t>
            </a:r>
          </a:p>
          <a:p>
            <a:r>
              <a:rPr lang="tr-TR" sz="900" dirty="0"/>
              <a:t>            </a:t>
            </a:r>
            <a:r>
              <a:rPr lang="tr-TR" sz="900" dirty="0" err="1"/>
              <a:t>a_lt_b</a:t>
            </a:r>
            <a:r>
              <a:rPr lang="tr-TR" sz="900" dirty="0"/>
              <a:t> &lt;= '1';</a:t>
            </a:r>
          </a:p>
          <a:p>
            <a:r>
              <a:rPr lang="tr-TR" sz="900" dirty="0"/>
              <a:t>            </a:t>
            </a:r>
            <a:r>
              <a:rPr lang="tr-TR" sz="900" dirty="0" err="1"/>
              <a:t>a_eq_b</a:t>
            </a:r>
            <a:r>
              <a:rPr lang="tr-TR" sz="900" dirty="0"/>
              <a:t> &lt;= '0';</a:t>
            </a:r>
          </a:p>
          <a:p>
            <a:r>
              <a:rPr lang="tr-TR" sz="900" dirty="0"/>
              <a:t>        else</a:t>
            </a:r>
          </a:p>
          <a:p>
            <a:r>
              <a:rPr lang="tr-TR" sz="900" dirty="0"/>
              <a:t>            </a:t>
            </a:r>
            <a:r>
              <a:rPr lang="tr-TR" sz="900" dirty="0" err="1"/>
              <a:t>a_gt_b</a:t>
            </a:r>
            <a:r>
              <a:rPr lang="tr-TR" sz="900" dirty="0"/>
              <a:t> &lt;= '0';</a:t>
            </a:r>
          </a:p>
          <a:p>
            <a:r>
              <a:rPr lang="tr-TR" sz="900" dirty="0"/>
              <a:t>            </a:t>
            </a:r>
            <a:r>
              <a:rPr lang="tr-TR" sz="900" dirty="0" err="1"/>
              <a:t>a_lt_b</a:t>
            </a:r>
            <a:r>
              <a:rPr lang="tr-TR" sz="900" dirty="0"/>
              <a:t> &lt;= '0';</a:t>
            </a:r>
          </a:p>
          <a:p>
            <a:r>
              <a:rPr lang="tr-TR" sz="900" dirty="0"/>
              <a:t>            </a:t>
            </a:r>
            <a:r>
              <a:rPr lang="tr-TR" sz="900" dirty="0" err="1"/>
              <a:t>a_eq_b</a:t>
            </a:r>
            <a:r>
              <a:rPr lang="tr-TR" sz="900" dirty="0"/>
              <a:t> &lt;= '1';</a:t>
            </a:r>
          </a:p>
          <a:p>
            <a:r>
              <a:rPr lang="tr-TR" sz="900" dirty="0"/>
              <a:t>        </a:t>
            </a:r>
            <a:r>
              <a:rPr lang="tr-TR" sz="900" dirty="0" err="1"/>
              <a:t>end</a:t>
            </a:r>
            <a:r>
              <a:rPr lang="tr-TR" sz="900" dirty="0"/>
              <a:t> </a:t>
            </a:r>
            <a:r>
              <a:rPr lang="tr-TR" sz="900" dirty="0" err="1"/>
              <a:t>if</a:t>
            </a:r>
            <a:r>
              <a:rPr lang="tr-TR" sz="900" dirty="0"/>
              <a:t>;</a:t>
            </a:r>
          </a:p>
          <a:p>
            <a:r>
              <a:rPr lang="tr-TR" sz="900" dirty="0"/>
              <a:t>    </a:t>
            </a:r>
            <a:r>
              <a:rPr lang="tr-TR" sz="900" dirty="0" err="1"/>
              <a:t>end</a:t>
            </a:r>
            <a:r>
              <a:rPr lang="tr-TR" sz="900" dirty="0"/>
              <a:t> </a:t>
            </a:r>
            <a:r>
              <a:rPr lang="tr-TR" sz="900" dirty="0" err="1"/>
              <a:t>process</a:t>
            </a:r>
            <a:r>
              <a:rPr lang="tr-TR" sz="900" dirty="0"/>
              <a:t>;</a:t>
            </a:r>
          </a:p>
          <a:p>
            <a:r>
              <a:rPr lang="tr-TR" sz="900" dirty="0" err="1"/>
              <a:t>end</a:t>
            </a:r>
            <a:r>
              <a:rPr lang="tr-TR" sz="900" dirty="0"/>
              <a:t> </a:t>
            </a:r>
            <a:r>
              <a:rPr lang="tr-TR" sz="900" dirty="0" err="1"/>
              <a:t>Behavioral</a:t>
            </a:r>
            <a:r>
              <a:rPr lang="tr-TR" sz="900" dirty="0"/>
              <a:t>;</a:t>
            </a:r>
          </a:p>
          <a:p>
            <a:endParaRPr lang="tr-TR" sz="900" dirty="0"/>
          </a:p>
        </p:txBody>
      </p:sp>
    </p:spTree>
    <p:extLst>
      <p:ext uri="{BB962C8B-B14F-4D97-AF65-F5344CB8AC3E}">
        <p14:creationId xmlns:p14="http://schemas.microsoft.com/office/powerpoint/2010/main" val="151530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76F0D6-A84F-CFA1-2F72-71918160A9C9}"/>
              </a:ext>
            </a:extLst>
          </p:cNvPr>
          <p:cNvSpPr>
            <a:spLocks noGrp="1"/>
          </p:cNvSpPr>
          <p:nvPr>
            <p:ph type="title"/>
          </p:nvPr>
        </p:nvSpPr>
        <p:spPr/>
        <p:txBody>
          <a:bodyPr/>
          <a:lstStyle/>
          <a:p>
            <a:r>
              <a:rPr lang="tr-TR" dirty="0" err="1"/>
              <a:t>Up-Down</a:t>
            </a:r>
            <a:r>
              <a:rPr lang="tr-TR" dirty="0"/>
              <a:t> Counter </a:t>
            </a:r>
            <a:r>
              <a:rPr lang="tr-TR" dirty="0" err="1"/>
              <a:t>Logic</a:t>
            </a:r>
            <a:endParaRPr lang="tr-TR" dirty="0"/>
          </a:p>
        </p:txBody>
      </p:sp>
      <p:pic>
        <p:nvPicPr>
          <p:cNvPr id="5" name="İçerik Yer Tutucusu 4">
            <a:extLst>
              <a:ext uri="{FF2B5EF4-FFF2-40B4-BE49-F238E27FC236}">
                <a16:creationId xmlns:a16="http://schemas.microsoft.com/office/drawing/2014/main" id="{95DBA303-EA14-4124-985C-92D8C2B86BB7}"/>
              </a:ext>
            </a:extLst>
          </p:cNvPr>
          <p:cNvPicPr>
            <a:picLocks noGrp="1" noChangeAspect="1"/>
          </p:cNvPicPr>
          <p:nvPr>
            <p:ph idx="1"/>
          </p:nvPr>
        </p:nvPicPr>
        <p:blipFill>
          <a:blip r:embed="rId2"/>
          <a:stretch>
            <a:fillRect/>
          </a:stretch>
        </p:blipFill>
        <p:spPr>
          <a:xfrm>
            <a:off x="1798198" y="1886585"/>
            <a:ext cx="6909044" cy="4351338"/>
          </a:xfrm>
        </p:spPr>
      </p:pic>
    </p:spTree>
    <p:extLst>
      <p:ext uri="{BB962C8B-B14F-4D97-AF65-F5344CB8AC3E}">
        <p14:creationId xmlns:p14="http://schemas.microsoft.com/office/powerpoint/2010/main" val="282659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458915F-784D-7813-3FED-88228E51EFDF}"/>
              </a:ext>
            </a:extLst>
          </p:cNvPr>
          <p:cNvSpPr>
            <a:spLocks noGrp="1"/>
          </p:cNvSpPr>
          <p:nvPr>
            <p:ph type="title"/>
          </p:nvPr>
        </p:nvSpPr>
        <p:spPr/>
        <p:txBody>
          <a:bodyPr/>
          <a:lstStyle/>
          <a:p>
            <a:r>
              <a:rPr lang="tr-TR" dirty="0" err="1"/>
              <a:t>Bidirectional</a:t>
            </a:r>
            <a:r>
              <a:rPr lang="tr-TR" dirty="0"/>
              <a:t> (</a:t>
            </a:r>
            <a:r>
              <a:rPr lang="tr-TR" dirty="0" err="1"/>
              <a:t>up-down</a:t>
            </a:r>
            <a:r>
              <a:rPr lang="tr-TR" dirty="0"/>
              <a:t>) 4 bit </a:t>
            </a:r>
            <a:r>
              <a:rPr lang="tr-TR" dirty="0" err="1"/>
              <a:t>counter</a:t>
            </a:r>
            <a:endParaRPr lang="tr-TR" dirty="0"/>
          </a:p>
        </p:txBody>
      </p:sp>
      <p:pic>
        <p:nvPicPr>
          <p:cNvPr id="5" name="İçerik Yer Tutucusu 4">
            <a:extLst>
              <a:ext uri="{FF2B5EF4-FFF2-40B4-BE49-F238E27FC236}">
                <a16:creationId xmlns:a16="http://schemas.microsoft.com/office/drawing/2014/main" id="{C6BEC1BB-44C5-1384-BE58-1330702E23A9}"/>
              </a:ext>
            </a:extLst>
          </p:cNvPr>
          <p:cNvPicPr>
            <a:picLocks noGrp="1" noChangeAspect="1"/>
          </p:cNvPicPr>
          <p:nvPr>
            <p:ph idx="1"/>
          </p:nvPr>
        </p:nvPicPr>
        <p:blipFill>
          <a:blip r:embed="rId2"/>
          <a:stretch>
            <a:fillRect/>
          </a:stretch>
        </p:blipFill>
        <p:spPr>
          <a:xfrm>
            <a:off x="838200" y="1391775"/>
            <a:ext cx="4915326" cy="853514"/>
          </a:xfrm>
          <a:ln>
            <a:solidFill>
              <a:schemeClr val="accent1">
                <a:lumMod val="75000"/>
              </a:schemeClr>
            </a:solidFill>
          </a:ln>
        </p:spPr>
      </p:pic>
      <p:sp>
        <p:nvSpPr>
          <p:cNvPr id="6" name="Metin kutusu 5">
            <a:extLst>
              <a:ext uri="{FF2B5EF4-FFF2-40B4-BE49-F238E27FC236}">
                <a16:creationId xmlns:a16="http://schemas.microsoft.com/office/drawing/2014/main" id="{31E0CE9D-0C07-EA59-C525-DC319A388617}"/>
              </a:ext>
            </a:extLst>
          </p:cNvPr>
          <p:cNvSpPr txBox="1"/>
          <p:nvPr/>
        </p:nvSpPr>
        <p:spPr>
          <a:xfrm>
            <a:off x="5916561" y="1391775"/>
            <a:ext cx="5437239" cy="5170646"/>
          </a:xfrm>
          <a:prstGeom prst="rect">
            <a:avLst/>
          </a:prstGeom>
          <a:noFill/>
          <a:ln>
            <a:solidFill>
              <a:schemeClr val="accent1">
                <a:lumMod val="75000"/>
              </a:schemeClr>
            </a:solidFill>
          </a:ln>
        </p:spPr>
        <p:txBody>
          <a:bodyPr wrap="square" rtlCol="0">
            <a:spAutoFit/>
          </a:bodyPr>
          <a:lstStyle/>
          <a:p>
            <a:r>
              <a:rPr lang="tr-TR" sz="1000" dirty="0" err="1"/>
              <a:t>library</a:t>
            </a:r>
            <a:r>
              <a:rPr lang="tr-TR" sz="1000" dirty="0"/>
              <a:t> IEEE;</a:t>
            </a:r>
          </a:p>
          <a:p>
            <a:r>
              <a:rPr lang="tr-TR" sz="1000" dirty="0" err="1"/>
              <a:t>use</a:t>
            </a:r>
            <a:r>
              <a:rPr lang="tr-TR" sz="1000" dirty="0"/>
              <a:t> IEEE.STD_LOGIC_1164.ALL;</a:t>
            </a:r>
          </a:p>
          <a:p>
            <a:r>
              <a:rPr lang="tr-TR" sz="1000" dirty="0" err="1"/>
              <a:t>use</a:t>
            </a:r>
            <a:r>
              <a:rPr lang="tr-TR" sz="1000" dirty="0"/>
              <a:t> IEEE.STD_LOGIC_ARITH.ALL;</a:t>
            </a:r>
          </a:p>
          <a:p>
            <a:r>
              <a:rPr lang="tr-TR" sz="1000" dirty="0" err="1"/>
              <a:t>use</a:t>
            </a:r>
            <a:r>
              <a:rPr lang="tr-TR" sz="1000" dirty="0"/>
              <a:t> IEEE.STD_LOGIC_UNSIGNED.ALL;</a:t>
            </a:r>
          </a:p>
          <a:p>
            <a:endParaRPr lang="tr-TR" sz="1000" dirty="0"/>
          </a:p>
          <a:p>
            <a:r>
              <a:rPr lang="tr-TR" sz="1000" dirty="0" err="1"/>
              <a:t>entity</a:t>
            </a:r>
            <a:r>
              <a:rPr lang="tr-TR" sz="1000" dirty="0"/>
              <a:t> </a:t>
            </a:r>
            <a:r>
              <a:rPr lang="tr-TR" sz="1000" dirty="0" err="1"/>
              <a:t>UpDownCounter</a:t>
            </a:r>
            <a:r>
              <a:rPr lang="tr-TR" sz="1000" dirty="0"/>
              <a:t> is</a:t>
            </a:r>
          </a:p>
          <a:p>
            <a:r>
              <a:rPr lang="tr-TR" sz="1000" dirty="0"/>
              <a:t>    Port (</a:t>
            </a:r>
          </a:p>
          <a:p>
            <a:r>
              <a:rPr lang="tr-TR" sz="1000" dirty="0"/>
              <a:t>        </a:t>
            </a:r>
            <a:r>
              <a:rPr lang="tr-TR" sz="1000" dirty="0" err="1"/>
              <a:t>clk</a:t>
            </a:r>
            <a:r>
              <a:rPr lang="tr-TR" sz="1000" dirty="0"/>
              <a:t>     : in  </a:t>
            </a:r>
            <a:r>
              <a:rPr lang="tr-TR" sz="1000" dirty="0" err="1"/>
              <a:t>std_logic</a:t>
            </a:r>
            <a:r>
              <a:rPr lang="tr-TR" sz="1000" dirty="0"/>
              <a:t>;</a:t>
            </a:r>
          </a:p>
          <a:p>
            <a:r>
              <a:rPr lang="tr-TR" sz="1000" dirty="0"/>
              <a:t>        reset   : in  </a:t>
            </a:r>
            <a:r>
              <a:rPr lang="tr-TR" sz="1000" dirty="0" err="1"/>
              <a:t>std_logic</a:t>
            </a:r>
            <a:r>
              <a:rPr lang="tr-TR" sz="1000" dirty="0"/>
              <a:t>;</a:t>
            </a:r>
          </a:p>
          <a:p>
            <a:r>
              <a:rPr lang="tr-TR" sz="1000" dirty="0"/>
              <a:t>        </a:t>
            </a:r>
            <a:r>
              <a:rPr lang="tr-TR" sz="1000" dirty="0" err="1"/>
              <a:t>up_down</a:t>
            </a:r>
            <a:r>
              <a:rPr lang="tr-TR" sz="1000" dirty="0"/>
              <a:t> : in  </a:t>
            </a:r>
            <a:r>
              <a:rPr lang="tr-TR" sz="1000" dirty="0" err="1"/>
              <a:t>std_logic</a:t>
            </a:r>
            <a:r>
              <a:rPr lang="tr-TR" sz="1000" dirty="0"/>
              <a:t>; -- Control </a:t>
            </a:r>
            <a:r>
              <a:rPr lang="tr-TR" sz="1000" dirty="0" err="1"/>
              <a:t>signal</a:t>
            </a:r>
            <a:r>
              <a:rPr lang="tr-TR" sz="1000" dirty="0"/>
              <a:t>: '1' </a:t>
            </a:r>
            <a:r>
              <a:rPr lang="tr-TR" sz="1000" dirty="0" err="1"/>
              <a:t>for</a:t>
            </a:r>
            <a:r>
              <a:rPr lang="tr-TR" sz="1000" dirty="0"/>
              <a:t> </a:t>
            </a:r>
            <a:r>
              <a:rPr lang="tr-TR" sz="1000" dirty="0" err="1"/>
              <a:t>up</a:t>
            </a:r>
            <a:r>
              <a:rPr lang="tr-TR" sz="1000" dirty="0"/>
              <a:t>, '0' </a:t>
            </a:r>
            <a:r>
              <a:rPr lang="tr-TR" sz="1000" dirty="0" err="1"/>
              <a:t>for</a:t>
            </a:r>
            <a:r>
              <a:rPr lang="tr-TR" sz="1000" dirty="0"/>
              <a:t> </a:t>
            </a:r>
            <a:r>
              <a:rPr lang="tr-TR" sz="1000" dirty="0" err="1"/>
              <a:t>down</a:t>
            </a:r>
            <a:endParaRPr lang="tr-TR" sz="1000" dirty="0"/>
          </a:p>
          <a:p>
            <a:r>
              <a:rPr lang="tr-TR" sz="1000" dirty="0"/>
              <a:t>        </a:t>
            </a:r>
            <a:r>
              <a:rPr lang="tr-TR" sz="1000" dirty="0" err="1"/>
              <a:t>count</a:t>
            </a:r>
            <a:r>
              <a:rPr lang="tr-TR" sz="1000" dirty="0"/>
              <a:t>   : </a:t>
            </a:r>
            <a:r>
              <a:rPr lang="tr-TR" sz="1000" dirty="0" err="1"/>
              <a:t>out</a:t>
            </a:r>
            <a:r>
              <a:rPr lang="tr-TR" sz="1000" dirty="0"/>
              <a:t> </a:t>
            </a:r>
            <a:r>
              <a:rPr lang="tr-TR" sz="1000" dirty="0" err="1"/>
              <a:t>std_logic_vector</a:t>
            </a:r>
            <a:r>
              <a:rPr lang="tr-TR" sz="1000" dirty="0"/>
              <a:t>(3 </a:t>
            </a:r>
            <a:r>
              <a:rPr lang="tr-TR" sz="1000" dirty="0" err="1"/>
              <a:t>downto</a:t>
            </a:r>
            <a:r>
              <a:rPr lang="tr-TR" sz="1000" dirty="0"/>
              <a:t> 0) -- 4-bit </a:t>
            </a:r>
            <a:r>
              <a:rPr lang="tr-TR" sz="1000" dirty="0" err="1"/>
              <a:t>counter</a:t>
            </a:r>
            <a:endParaRPr lang="tr-TR" sz="1000" dirty="0"/>
          </a:p>
          <a:p>
            <a:r>
              <a:rPr lang="tr-TR" sz="1000" dirty="0"/>
              <a:t>    );</a:t>
            </a:r>
          </a:p>
          <a:p>
            <a:r>
              <a:rPr lang="tr-TR" sz="1000" dirty="0" err="1"/>
              <a:t>end</a:t>
            </a:r>
            <a:r>
              <a:rPr lang="tr-TR" sz="1000" dirty="0"/>
              <a:t> </a:t>
            </a:r>
            <a:r>
              <a:rPr lang="tr-TR" sz="1000" dirty="0" err="1"/>
              <a:t>UpDownCounter</a:t>
            </a:r>
            <a:r>
              <a:rPr lang="tr-TR" sz="1000" dirty="0"/>
              <a:t>;</a:t>
            </a:r>
          </a:p>
          <a:p>
            <a:endParaRPr lang="tr-TR" sz="1000" dirty="0"/>
          </a:p>
          <a:p>
            <a:r>
              <a:rPr lang="tr-TR" sz="1000" dirty="0" err="1"/>
              <a:t>architecture</a:t>
            </a:r>
            <a:r>
              <a:rPr lang="tr-TR" sz="1000" dirty="0"/>
              <a:t> </a:t>
            </a:r>
            <a:r>
              <a:rPr lang="tr-TR" sz="1000" dirty="0" err="1"/>
              <a:t>Behavioral</a:t>
            </a:r>
            <a:r>
              <a:rPr lang="tr-TR" sz="1000" dirty="0"/>
              <a:t> of </a:t>
            </a:r>
            <a:r>
              <a:rPr lang="tr-TR" sz="1000" dirty="0" err="1"/>
              <a:t>UpDownCounter</a:t>
            </a:r>
            <a:r>
              <a:rPr lang="tr-TR" sz="1000" dirty="0"/>
              <a:t> is</a:t>
            </a:r>
          </a:p>
          <a:p>
            <a:r>
              <a:rPr lang="tr-TR" sz="1000" dirty="0"/>
              <a:t>    </a:t>
            </a:r>
            <a:r>
              <a:rPr lang="tr-TR" sz="1000" dirty="0" err="1"/>
              <a:t>signal</a:t>
            </a:r>
            <a:r>
              <a:rPr lang="tr-TR" sz="1000" dirty="0"/>
              <a:t> </a:t>
            </a:r>
            <a:r>
              <a:rPr lang="tr-TR" sz="1000" dirty="0" err="1"/>
              <a:t>counter</a:t>
            </a:r>
            <a:r>
              <a:rPr lang="tr-TR" sz="1000" dirty="0"/>
              <a:t> : </a:t>
            </a:r>
            <a:r>
              <a:rPr lang="tr-TR" sz="1000" dirty="0" err="1"/>
              <a:t>std_logic_vector</a:t>
            </a:r>
            <a:r>
              <a:rPr lang="tr-TR" sz="1000" dirty="0"/>
              <a:t>(3 </a:t>
            </a:r>
            <a:r>
              <a:rPr lang="tr-TR" sz="1000" dirty="0" err="1"/>
              <a:t>downto</a:t>
            </a:r>
            <a:r>
              <a:rPr lang="tr-TR" sz="1000" dirty="0"/>
              <a:t> 0);</a:t>
            </a:r>
          </a:p>
          <a:p>
            <a:r>
              <a:rPr lang="tr-TR" sz="1000" dirty="0" err="1"/>
              <a:t>begin</a:t>
            </a:r>
            <a:endParaRPr lang="tr-TR" sz="1000" dirty="0"/>
          </a:p>
          <a:p>
            <a:r>
              <a:rPr lang="tr-TR" sz="1000" dirty="0"/>
              <a:t>    </a:t>
            </a:r>
            <a:r>
              <a:rPr lang="tr-TR" sz="1000" dirty="0" err="1"/>
              <a:t>process</a:t>
            </a:r>
            <a:r>
              <a:rPr lang="tr-TR" sz="1000" dirty="0"/>
              <a:t>(</a:t>
            </a:r>
            <a:r>
              <a:rPr lang="tr-TR" sz="1000" dirty="0" err="1"/>
              <a:t>clk</a:t>
            </a:r>
            <a:r>
              <a:rPr lang="tr-TR" sz="1000" dirty="0"/>
              <a:t>, reset)</a:t>
            </a:r>
          </a:p>
          <a:p>
            <a:r>
              <a:rPr lang="tr-TR" sz="1000" dirty="0"/>
              <a:t>    </a:t>
            </a:r>
            <a:r>
              <a:rPr lang="tr-TR" sz="1000" dirty="0" err="1"/>
              <a:t>begin</a:t>
            </a:r>
            <a:endParaRPr lang="tr-TR" sz="1000" dirty="0"/>
          </a:p>
          <a:p>
            <a:r>
              <a:rPr lang="tr-TR" sz="1000" dirty="0"/>
              <a:t>        </a:t>
            </a:r>
            <a:r>
              <a:rPr lang="tr-TR" sz="1000" dirty="0" err="1"/>
              <a:t>if</a:t>
            </a:r>
            <a:r>
              <a:rPr lang="tr-TR" sz="1000" dirty="0"/>
              <a:t> reset = '1' </a:t>
            </a:r>
            <a:r>
              <a:rPr lang="tr-TR" sz="1000" dirty="0" err="1"/>
              <a:t>then</a:t>
            </a:r>
            <a:endParaRPr lang="tr-TR" sz="1000" dirty="0"/>
          </a:p>
          <a:p>
            <a:r>
              <a:rPr lang="tr-TR" sz="1000" dirty="0"/>
              <a:t>            </a:t>
            </a:r>
            <a:r>
              <a:rPr lang="tr-TR" sz="1000" dirty="0" err="1"/>
              <a:t>counter</a:t>
            </a:r>
            <a:r>
              <a:rPr lang="tr-TR" sz="1000" dirty="0"/>
              <a:t> &lt;= (</a:t>
            </a:r>
            <a:r>
              <a:rPr lang="tr-TR" sz="1000" dirty="0" err="1"/>
              <a:t>others</a:t>
            </a:r>
            <a:r>
              <a:rPr lang="tr-TR" sz="1000" dirty="0"/>
              <a:t> =&gt; '0');</a:t>
            </a:r>
          </a:p>
          <a:p>
            <a:r>
              <a:rPr lang="tr-TR" sz="1000" dirty="0"/>
              <a:t>        </a:t>
            </a:r>
            <a:r>
              <a:rPr lang="tr-TR" sz="1000" dirty="0" err="1"/>
              <a:t>elsif</a:t>
            </a:r>
            <a:r>
              <a:rPr lang="tr-TR" sz="1000" dirty="0"/>
              <a:t> </a:t>
            </a:r>
            <a:r>
              <a:rPr lang="tr-TR" sz="1000" dirty="0" err="1"/>
              <a:t>rising_edge</a:t>
            </a:r>
            <a:r>
              <a:rPr lang="tr-TR" sz="1000" dirty="0"/>
              <a:t>(</a:t>
            </a:r>
            <a:r>
              <a:rPr lang="tr-TR" sz="1000" dirty="0" err="1"/>
              <a:t>clk</a:t>
            </a:r>
            <a:r>
              <a:rPr lang="tr-TR" sz="1000" dirty="0"/>
              <a:t>) </a:t>
            </a:r>
            <a:r>
              <a:rPr lang="tr-TR" sz="1000" dirty="0" err="1"/>
              <a:t>then</a:t>
            </a:r>
            <a:endParaRPr lang="tr-TR" sz="1000" dirty="0"/>
          </a:p>
          <a:p>
            <a:r>
              <a:rPr lang="tr-TR" sz="1000" dirty="0"/>
              <a:t>            </a:t>
            </a:r>
            <a:r>
              <a:rPr lang="tr-TR" sz="1000" dirty="0" err="1"/>
              <a:t>if</a:t>
            </a:r>
            <a:r>
              <a:rPr lang="tr-TR" sz="1000" dirty="0"/>
              <a:t> </a:t>
            </a:r>
            <a:r>
              <a:rPr lang="tr-TR" sz="1000" dirty="0" err="1"/>
              <a:t>up_down</a:t>
            </a:r>
            <a:r>
              <a:rPr lang="tr-TR" sz="1000" dirty="0"/>
              <a:t> = '1' </a:t>
            </a:r>
            <a:r>
              <a:rPr lang="tr-TR" sz="1000" dirty="0" err="1"/>
              <a:t>then</a:t>
            </a:r>
            <a:endParaRPr lang="tr-TR" sz="1000" dirty="0"/>
          </a:p>
          <a:p>
            <a:r>
              <a:rPr lang="tr-TR" sz="1000" dirty="0"/>
              <a:t>                </a:t>
            </a:r>
            <a:r>
              <a:rPr lang="tr-TR" sz="1000" dirty="0" err="1"/>
              <a:t>counter</a:t>
            </a:r>
            <a:r>
              <a:rPr lang="tr-TR" sz="1000" dirty="0"/>
              <a:t> &lt;= </a:t>
            </a:r>
            <a:r>
              <a:rPr lang="tr-TR" sz="1000" dirty="0" err="1"/>
              <a:t>counter</a:t>
            </a:r>
            <a:r>
              <a:rPr lang="tr-TR" sz="1000" dirty="0"/>
              <a:t> + 1;</a:t>
            </a:r>
          </a:p>
          <a:p>
            <a:r>
              <a:rPr lang="tr-TR" sz="1000" dirty="0"/>
              <a:t>            else</a:t>
            </a:r>
          </a:p>
          <a:p>
            <a:r>
              <a:rPr lang="tr-TR" sz="1000" dirty="0"/>
              <a:t>                </a:t>
            </a:r>
            <a:r>
              <a:rPr lang="tr-TR" sz="1000" dirty="0" err="1"/>
              <a:t>counter</a:t>
            </a:r>
            <a:r>
              <a:rPr lang="tr-TR" sz="1000" dirty="0"/>
              <a:t> &lt;= </a:t>
            </a:r>
            <a:r>
              <a:rPr lang="tr-TR" sz="1000" dirty="0" err="1"/>
              <a:t>counter</a:t>
            </a:r>
            <a:r>
              <a:rPr lang="tr-TR" sz="1000" dirty="0"/>
              <a:t> - 1;</a:t>
            </a:r>
          </a:p>
          <a:p>
            <a:r>
              <a:rPr lang="tr-TR" sz="1000" dirty="0"/>
              <a:t>            </a:t>
            </a:r>
            <a:r>
              <a:rPr lang="tr-TR" sz="1000" dirty="0" err="1"/>
              <a:t>end</a:t>
            </a:r>
            <a:r>
              <a:rPr lang="tr-TR" sz="1000" dirty="0"/>
              <a:t> </a:t>
            </a:r>
            <a:r>
              <a:rPr lang="tr-TR" sz="1000" dirty="0" err="1"/>
              <a:t>if</a:t>
            </a:r>
            <a:r>
              <a:rPr lang="tr-TR" sz="1000" dirty="0"/>
              <a:t>;</a:t>
            </a:r>
          </a:p>
          <a:p>
            <a:r>
              <a:rPr lang="tr-TR" sz="1000" dirty="0"/>
              <a:t>        </a:t>
            </a:r>
            <a:r>
              <a:rPr lang="tr-TR" sz="1000" dirty="0" err="1"/>
              <a:t>end</a:t>
            </a:r>
            <a:r>
              <a:rPr lang="tr-TR" sz="1000" dirty="0"/>
              <a:t> </a:t>
            </a:r>
            <a:r>
              <a:rPr lang="tr-TR" sz="1000" dirty="0" err="1"/>
              <a:t>if</a:t>
            </a:r>
            <a:r>
              <a:rPr lang="tr-TR" sz="1000" dirty="0"/>
              <a:t>;</a:t>
            </a:r>
          </a:p>
          <a:p>
            <a:r>
              <a:rPr lang="tr-TR" sz="1000" dirty="0"/>
              <a:t>    </a:t>
            </a:r>
            <a:r>
              <a:rPr lang="tr-TR" sz="1000" dirty="0" err="1"/>
              <a:t>end</a:t>
            </a:r>
            <a:r>
              <a:rPr lang="tr-TR" sz="1000" dirty="0"/>
              <a:t> </a:t>
            </a:r>
            <a:r>
              <a:rPr lang="tr-TR" sz="1000" dirty="0" err="1"/>
              <a:t>process</a:t>
            </a:r>
            <a:r>
              <a:rPr lang="tr-TR" sz="1000" dirty="0"/>
              <a:t>;</a:t>
            </a:r>
          </a:p>
          <a:p>
            <a:endParaRPr lang="tr-TR" sz="1000" dirty="0"/>
          </a:p>
          <a:p>
            <a:r>
              <a:rPr lang="tr-TR" sz="1000" dirty="0"/>
              <a:t>    </a:t>
            </a:r>
            <a:r>
              <a:rPr lang="tr-TR" sz="1000" dirty="0" err="1"/>
              <a:t>count</a:t>
            </a:r>
            <a:r>
              <a:rPr lang="tr-TR" sz="1000" dirty="0"/>
              <a:t> &lt;= </a:t>
            </a:r>
            <a:r>
              <a:rPr lang="tr-TR" sz="1000" dirty="0" err="1"/>
              <a:t>counter</a:t>
            </a:r>
            <a:r>
              <a:rPr lang="tr-TR" sz="1000" dirty="0"/>
              <a:t>;</a:t>
            </a:r>
          </a:p>
          <a:p>
            <a:r>
              <a:rPr lang="tr-TR" sz="1000" dirty="0" err="1"/>
              <a:t>end</a:t>
            </a:r>
            <a:r>
              <a:rPr lang="tr-TR" sz="1000" dirty="0"/>
              <a:t> </a:t>
            </a:r>
            <a:r>
              <a:rPr lang="tr-TR" sz="1000" dirty="0" err="1"/>
              <a:t>Behavioral</a:t>
            </a:r>
            <a:r>
              <a:rPr lang="tr-TR" sz="1000" dirty="0"/>
              <a:t>;</a:t>
            </a:r>
          </a:p>
          <a:p>
            <a:endParaRPr lang="tr-TR" sz="1000" dirty="0"/>
          </a:p>
        </p:txBody>
      </p:sp>
    </p:spTree>
    <p:extLst>
      <p:ext uri="{BB962C8B-B14F-4D97-AF65-F5344CB8AC3E}">
        <p14:creationId xmlns:p14="http://schemas.microsoft.com/office/powerpoint/2010/main" val="195218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EEF3A2-E12A-E0F5-F27E-148B3BEFC57E}"/>
              </a:ext>
            </a:extLst>
          </p:cNvPr>
          <p:cNvSpPr>
            <a:spLocks noGrp="1"/>
          </p:cNvSpPr>
          <p:nvPr>
            <p:ph type="title"/>
          </p:nvPr>
        </p:nvSpPr>
        <p:spPr/>
        <p:txBody>
          <a:bodyPr/>
          <a:lstStyle/>
          <a:p>
            <a:r>
              <a:rPr lang="tr-TR" dirty="0" err="1"/>
              <a:t>Serial</a:t>
            </a:r>
            <a:r>
              <a:rPr lang="tr-TR" dirty="0"/>
              <a:t> in </a:t>
            </a:r>
            <a:r>
              <a:rPr lang="tr-TR" dirty="0" err="1"/>
              <a:t>parallel</a:t>
            </a:r>
            <a:r>
              <a:rPr lang="tr-TR" dirty="0"/>
              <a:t> </a:t>
            </a:r>
            <a:r>
              <a:rPr lang="tr-TR" dirty="0" err="1"/>
              <a:t>out</a:t>
            </a:r>
            <a:r>
              <a:rPr lang="tr-TR" dirty="0"/>
              <a:t> </a:t>
            </a:r>
            <a:r>
              <a:rPr lang="tr-TR" dirty="0" err="1"/>
              <a:t>shift</a:t>
            </a:r>
            <a:r>
              <a:rPr lang="tr-TR" dirty="0"/>
              <a:t> </a:t>
            </a:r>
            <a:r>
              <a:rPr lang="tr-TR" dirty="0" err="1"/>
              <a:t>register</a:t>
            </a:r>
            <a:endParaRPr lang="tr-TR" dirty="0"/>
          </a:p>
        </p:txBody>
      </p:sp>
      <p:pic>
        <p:nvPicPr>
          <p:cNvPr id="8" name="İçerik Yer Tutucusu 7">
            <a:extLst>
              <a:ext uri="{FF2B5EF4-FFF2-40B4-BE49-F238E27FC236}">
                <a16:creationId xmlns:a16="http://schemas.microsoft.com/office/drawing/2014/main" id="{A65751B6-FBB5-A48E-9A3C-E4C0E03EC327}"/>
              </a:ext>
            </a:extLst>
          </p:cNvPr>
          <p:cNvPicPr>
            <a:picLocks noGrp="1" noChangeAspect="1"/>
          </p:cNvPicPr>
          <p:nvPr>
            <p:ph idx="1"/>
          </p:nvPr>
        </p:nvPicPr>
        <p:blipFill>
          <a:blip r:embed="rId2"/>
          <a:stretch>
            <a:fillRect/>
          </a:stretch>
        </p:blipFill>
        <p:spPr>
          <a:xfrm>
            <a:off x="554394" y="1485414"/>
            <a:ext cx="5814527" cy="2309712"/>
          </a:xfrm>
          <a:ln>
            <a:solidFill>
              <a:schemeClr val="accent1">
                <a:lumMod val="75000"/>
              </a:schemeClr>
            </a:solidFill>
          </a:ln>
        </p:spPr>
      </p:pic>
      <p:pic>
        <p:nvPicPr>
          <p:cNvPr id="3" name="Resim 2">
            <a:extLst>
              <a:ext uri="{FF2B5EF4-FFF2-40B4-BE49-F238E27FC236}">
                <a16:creationId xmlns:a16="http://schemas.microsoft.com/office/drawing/2014/main" id="{2B2537F6-03EC-4E4A-9162-3E402A8DD503}"/>
              </a:ext>
            </a:extLst>
          </p:cNvPr>
          <p:cNvPicPr>
            <a:picLocks noChangeAspect="1"/>
          </p:cNvPicPr>
          <p:nvPr/>
        </p:nvPicPr>
        <p:blipFill>
          <a:blip r:embed="rId3"/>
          <a:stretch>
            <a:fillRect/>
          </a:stretch>
        </p:blipFill>
        <p:spPr>
          <a:xfrm>
            <a:off x="325014" y="4000399"/>
            <a:ext cx="5963818" cy="2340670"/>
          </a:xfrm>
          <a:prstGeom prst="rect">
            <a:avLst/>
          </a:prstGeom>
          <a:ln>
            <a:solidFill>
              <a:schemeClr val="accent1"/>
            </a:solidFill>
          </a:ln>
        </p:spPr>
      </p:pic>
      <p:pic>
        <p:nvPicPr>
          <p:cNvPr id="4" name="Resim 3">
            <a:extLst>
              <a:ext uri="{FF2B5EF4-FFF2-40B4-BE49-F238E27FC236}">
                <a16:creationId xmlns:a16="http://schemas.microsoft.com/office/drawing/2014/main" id="{DCF1F6C0-E412-4548-82DE-DD1FCAEF7786}"/>
              </a:ext>
            </a:extLst>
          </p:cNvPr>
          <p:cNvPicPr>
            <a:picLocks noChangeAspect="1"/>
          </p:cNvPicPr>
          <p:nvPr/>
        </p:nvPicPr>
        <p:blipFill>
          <a:blip r:embed="rId4"/>
          <a:stretch>
            <a:fillRect/>
          </a:stretch>
        </p:blipFill>
        <p:spPr>
          <a:xfrm>
            <a:off x="6503437" y="1319112"/>
            <a:ext cx="5466185" cy="5362575"/>
          </a:xfrm>
          <a:prstGeom prst="rect">
            <a:avLst/>
          </a:prstGeom>
          <a:ln>
            <a:solidFill>
              <a:schemeClr val="accent1"/>
            </a:solidFill>
          </a:ln>
        </p:spPr>
      </p:pic>
    </p:spTree>
    <p:extLst>
      <p:ext uri="{BB962C8B-B14F-4D97-AF65-F5344CB8AC3E}">
        <p14:creationId xmlns:p14="http://schemas.microsoft.com/office/powerpoint/2010/main" val="359287938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21440</TotalTime>
  <Words>993</Words>
  <Application>Microsoft Office PowerPoint</Application>
  <PresentationFormat>Geniş ekran</PresentationFormat>
  <Paragraphs>139</Paragraphs>
  <Slides>54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54</vt:i4>
      </vt:variant>
    </vt:vector>
  </HeadingPairs>
  <TitlesOfParts>
    <vt:vector size="58" baseType="lpstr">
      <vt:lpstr>Arial</vt:lpstr>
      <vt:lpstr>Calibri</vt:lpstr>
      <vt:lpstr>Calibri Light</vt:lpstr>
      <vt:lpstr>Office Teması</vt:lpstr>
      <vt:lpstr>Staj Sunum</vt:lpstr>
      <vt:lpstr>4x1 MUX</vt:lpstr>
      <vt:lpstr>4x1 MUX</vt:lpstr>
      <vt:lpstr>3 Bit Binary Comparator</vt:lpstr>
      <vt:lpstr>3 Bit Binary Comparator</vt:lpstr>
      <vt:lpstr>3 Bit Binary Comparator</vt:lpstr>
      <vt:lpstr>Up-Down Counter Logic</vt:lpstr>
      <vt:lpstr>Bidirectional (up-down) 4 bit counter</vt:lpstr>
      <vt:lpstr>Serial in parallel out shift register</vt:lpstr>
      <vt:lpstr>Parallel in serial out shift register</vt:lpstr>
      <vt:lpstr>010 Overlapping Sequence detector in 20 bit data-sola kaydırma ile</vt:lpstr>
      <vt:lpstr>010 Overlapping Sequence detector -Simulation</vt:lpstr>
      <vt:lpstr>Debouncer Circuit-1</vt:lpstr>
      <vt:lpstr>Debouncer Circuit-2</vt:lpstr>
      <vt:lpstr>Full Adder</vt:lpstr>
      <vt:lpstr>Ripple Carry Adder</vt:lpstr>
      <vt:lpstr>Ripple Carry Adder-Simulation</vt:lpstr>
      <vt:lpstr>Ripple Carry Adder- different delay</vt:lpstr>
      <vt:lpstr>Ripple Carry Adder- different delay</vt:lpstr>
      <vt:lpstr>FIFO design</vt:lpstr>
      <vt:lpstr>FIFO Simulation</vt:lpstr>
      <vt:lpstr>FIFO wr_pointer rd_pointer</vt:lpstr>
      <vt:lpstr>FIFO Structure and Simulation</vt:lpstr>
      <vt:lpstr>UART Module</vt:lpstr>
      <vt:lpstr>UART</vt:lpstr>
      <vt:lpstr>UART Transmitter TX</vt:lpstr>
      <vt:lpstr>UART Transmitter TX</vt:lpstr>
      <vt:lpstr>UART TX code</vt:lpstr>
      <vt:lpstr>UART TX </vt:lpstr>
      <vt:lpstr>UART TX</vt:lpstr>
      <vt:lpstr>UART TX Simulation</vt:lpstr>
      <vt:lpstr>UART Receiver RX</vt:lpstr>
      <vt:lpstr>UART RX</vt:lpstr>
      <vt:lpstr>UART RX</vt:lpstr>
      <vt:lpstr>UART RX</vt:lpstr>
      <vt:lpstr>UART RX</vt:lpstr>
      <vt:lpstr>UART RX simulation</vt:lpstr>
      <vt:lpstr>Tx- Rx top design</vt:lpstr>
      <vt:lpstr>Project Top Design</vt:lpstr>
      <vt:lpstr>Top Design code</vt:lpstr>
      <vt:lpstr>Top Design</vt:lpstr>
      <vt:lpstr>ILA-rx</vt:lpstr>
      <vt:lpstr>PowerPoint Sunusu</vt:lpstr>
      <vt:lpstr>Vga</vt:lpstr>
      <vt:lpstr>VGA renk oluşturma</vt:lpstr>
      <vt:lpstr>Vga connector</vt:lpstr>
      <vt:lpstr>Vga controller</vt:lpstr>
      <vt:lpstr>Front back porch anlamı</vt:lpstr>
      <vt:lpstr>Simulations </vt:lpstr>
      <vt:lpstr>Overall simulation </vt:lpstr>
      <vt:lpstr>TOP module</vt:lpstr>
      <vt:lpstr>Text generator</vt:lpstr>
      <vt:lpstr>Pipeline</vt:lpstr>
      <vt:lpstr>Fpga yapısı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Staj Sunum</dc:title>
  <dc:creator>Candan Büyükköşker</dc:creator>
  <cp:lastModifiedBy>Candan BÜYÜKKÖŞKER</cp:lastModifiedBy>
  <cp:revision>61</cp:revision>
  <dcterms:created xsi:type="dcterms:W3CDTF">2024-07-22T17:59:42Z</dcterms:created>
  <dcterms:modified xsi:type="dcterms:W3CDTF">2024-08-08T11:58:07Z</dcterms:modified>
</cp:coreProperties>
</file>